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handoutMasterIdLst>
    <p:handoutMasterId r:id="rId49"/>
  </p:handoutMasterIdLst>
  <p:sldIdLst>
    <p:sldId id="257" r:id="rId2"/>
    <p:sldId id="302" r:id="rId3"/>
    <p:sldId id="307" r:id="rId4"/>
    <p:sldId id="258" r:id="rId5"/>
    <p:sldId id="293" r:id="rId6"/>
    <p:sldId id="260" r:id="rId7"/>
    <p:sldId id="336" r:id="rId8"/>
    <p:sldId id="324" r:id="rId9"/>
    <p:sldId id="266" r:id="rId10"/>
    <p:sldId id="308" r:id="rId11"/>
    <p:sldId id="309" r:id="rId12"/>
    <p:sldId id="310" r:id="rId13"/>
    <p:sldId id="272" r:id="rId14"/>
    <p:sldId id="284" r:id="rId15"/>
    <p:sldId id="328" r:id="rId16"/>
    <p:sldId id="329" r:id="rId17"/>
    <p:sldId id="330" r:id="rId18"/>
    <p:sldId id="331" r:id="rId19"/>
    <p:sldId id="332" r:id="rId20"/>
    <p:sldId id="333" r:id="rId21"/>
    <p:sldId id="306" r:id="rId22"/>
    <p:sldId id="297" r:id="rId23"/>
    <p:sldId id="298" r:id="rId24"/>
    <p:sldId id="299" r:id="rId25"/>
    <p:sldId id="300" r:id="rId26"/>
    <p:sldId id="322" r:id="rId27"/>
    <p:sldId id="323" r:id="rId28"/>
    <p:sldId id="314" r:id="rId29"/>
    <p:sldId id="325" r:id="rId30"/>
    <p:sldId id="294" r:id="rId31"/>
    <p:sldId id="295" r:id="rId32"/>
    <p:sldId id="285" r:id="rId33"/>
    <p:sldId id="316" r:id="rId34"/>
    <p:sldId id="288" r:id="rId35"/>
    <p:sldId id="304" r:id="rId36"/>
    <p:sldId id="320" r:id="rId37"/>
    <p:sldId id="317" r:id="rId38"/>
    <p:sldId id="318" r:id="rId39"/>
    <p:sldId id="326" r:id="rId40"/>
    <p:sldId id="327" r:id="rId41"/>
    <p:sldId id="289" r:id="rId42"/>
    <p:sldId id="321" r:id="rId43"/>
    <p:sldId id="335" r:id="rId44"/>
    <p:sldId id="319" r:id="rId45"/>
    <p:sldId id="291" r:id="rId46"/>
    <p:sldId id="334" r:id="rId4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988" autoAdjust="0"/>
  </p:normalViewPr>
  <p:slideViewPr>
    <p:cSldViewPr>
      <p:cViewPr varScale="1">
        <p:scale>
          <a:sx n="73" d="100"/>
          <a:sy n="73" d="100"/>
        </p:scale>
        <p:origin x="-129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86"/>
    </p:cViewPr>
  </p:sorterViewPr>
  <p:notesViewPr>
    <p:cSldViewPr>
      <p:cViewPr varScale="1">
        <p:scale>
          <a:sx n="56" d="100"/>
          <a:sy n="56" d="100"/>
        </p:scale>
        <p:origin x="-2886"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892F88-4015-4651-93C3-56677F829A8D}" type="doc">
      <dgm:prSet loTypeId="urn:microsoft.com/office/officeart/2005/8/layout/vList2" loCatId="list" qsTypeId="urn:microsoft.com/office/officeart/2005/8/quickstyle/simple1" qsCatId="simple" csTypeId="urn:microsoft.com/office/officeart/2005/8/colors/colorful1#1" csCatId="colorful"/>
      <dgm:spPr/>
      <dgm:t>
        <a:bodyPr/>
        <a:lstStyle/>
        <a:p>
          <a:endParaRPr lang="tr-TR"/>
        </a:p>
      </dgm:t>
    </dgm:pt>
    <dgm:pt modelId="{53916D09-51B0-47B6-8CCC-130A5BA24189}">
      <dgm:prSet custT="1"/>
      <dgm:spPr/>
      <dgm:t>
        <a:bodyPr/>
        <a:lstStyle/>
        <a:p>
          <a:pPr rtl="0"/>
          <a:r>
            <a:rPr lang="tr-TR" sz="2200" b="1" smtClean="0"/>
            <a:t>Evsel Atıklar </a:t>
          </a:r>
          <a:endParaRPr lang="tr-TR" sz="2200"/>
        </a:p>
      </dgm:t>
    </dgm:pt>
    <dgm:pt modelId="{3C9FB414-5C32-4FE1-81D5-6C8D9F213E45}" type="parTrans" cxnId="{A57B403D-FAEA-4D5F-8342-489268991B69}">
      <dgm:prSet/>
      <dgm:spPr/>
      <dgm:t>
        <a:bodyPr/>
        <a:lstStyle/>
        <a:p>
          <a:endParaRPr lang="tr-TR" sz="2200"/>
        </a:p>
      </dgm:t>
    </dgm:pt>
    <dgm:pt modelId="{85739A18-626B-4863-91FB-FCD4B0DB05B0}" type="sibTrans" cxnId="{A57B403D-FAEA-4D5F-8342-489268991B69}">
      <dgm:prSet/>
      <dgm:spPr/>
      <dgm:t>
        <a:bodyPr/>
        <a:lstStyle/>
        <a:p>
          <a:endParaRPr lang="tr-TR" sz="2200"/>
        </a:p>
      </dgm:t>
    </dgm:pt>
    <dgm:pt modelId="{F98AB3C1-D701-416C-9785-2E05AF121695}">
      <dgm:prSet custT="1"/>
      <dgm:spPr/>
      <dgm:t>
        <a:bodyPr/>
        <a:lstStyle/>
        <a:p>
          <a:pPr rtl="0"/>
          <a:r>
            <a:rPr lang="tr-TR" sz="2200" dirty="0" smtClean="0"/>
            <a:t>Ambalaj Atıkları </a:t>
          </a:r>
          <a:endParaRPr lang="tr-TR" sz="2200" dirty="0"/>
        </a:p>
      </dgm:t>
    </dgm:pt>
    <dgm:pt modelId="{7DACB167-9B4C-4747-9E8E-EF6E5CC912FC}" type="parTrans" cxnId="{83781D0F-6730-484F-B5D1-C25D00A7BBC3}">
      <dgm:prSet/>
      <dgm:spPr/>
      <dgm:t>
        <a:bodyPr/>
        <a:lstStyle/>
        <a:p>
          <a:endParaRPr lang="tr-TR" sz="2200"/>
        </a:p>
      </dgm:t>
    </dgm:pt>
    <dgm:pt modelId="{D015B789-AD53-4166-82A5-D982AB9DA347}" type="sibTrans" cxnId="{83781D0F-6730-484F-B5D1-C25D00A7BBC3}">
      <dgm:prSet/>
      <dgm:spPr/>
      <dgm:t>
        <a:bodyPr/>
        <a:lstStyle/>
        <a:p>
          <a:endParaRPr lang="tr-TR" sz="2200"/>
        </a:p>
      </dgm:t>
    </dgm:pt>
    <dgm:pt modelId="{A7B28FFA-B0B2-4443-8FD7-45941C208B20}">
      <dgm:prSet custT="1"/>
      <dgm:spPr/>
      <dgm:t>
        <a:bodyPr/>
        <a:lstStyle/>
        <a:p>
          <a:pPr rtl="0"/>
          <a:r>
            <a:rPr lang="tr-TR" sz="2200" dirty="0" smtClean="0"/>
            <a:t>Tehlikeli Atıklar </a:t>
          </a:r>
          <a:endParaRPr lang="tr-TR" sz="2200" dirty="0"/>
        </a:p>
      </dgm:t>
    </dgm:pt>
    <dgm:pt modelId="{59D4FB53-5590-4EEE-892F-88BDF9377A29}" type="parTrans" cxnId="{FD3020AA-67DA-4E63-86BC-74FED9BF1C93}">
      <dgm:prSet/>
      <dgm:spPr/>
      <dgm:t>
        <a:bodyPr/>
        <a:lstStyle/>
        <a:p>
          <a:endParaRPr lang="tr-TR" sz="2200"/>
        </a:p>
      </dgm:t>
    </dgm:pt>
    <dgm:pt modelId="{47E7D5BA-302B-4D6E-922E-BAC1BBEA0608}" type="sibTrans" cxnId="{FD3020AA-67DA-4E63-86BC-74FED9BF1C93}">
      <dgm:prSet/>
      <dgm:spPr/>
      <dgm:t>
        <a:bodyPr/>
        <a:lstStyle/>
        <a:p>
          <a:endParaRPr lang="tr-TR" sz="2200"/>
        </a:p>
      </dgm:t>
    </dgm:pt>
    <dgm:pt modelId="{5A9E9F34-3411-4341-84F1-746F271B4BCE}">
      <dgm:prSet custT="1"/>
      <dgm:spPr/>
      <dgm:t>
        <a:bodyPr/>
        <a:lstStyle/>
        <a:p>
          <a:pPr rtl="0"/>
          <a:r>
            <a:rPr lang="tr-TR" sz="2200" smtClean="0"/>
            <a:t>Tehlikesiz Atıklar </a:t>
          </a:r>
          <a:endParaRPr lang="tr-TR" sz="2200"/>
        </a:p>
      </dgm:t>
    </dgm:pt>
    <dgm:pt modelId="{500F229A-106E-4CAE-A2CE-DE9F2A142D0C}" type="parTrans" cxnId="{1177CAAD-46DD-47B8-A553-F982F50E41BB}">
      <dgm:prSet/>
      <dgm:spPr/>
      <dgm:t>
        <a:bodyPr/>
        <a:lstStyle/>
        <a:p>
          <a:endParaRPr lang="tr-TR" sz="2200"/>
        </a:p>
      </dgm:t>
    </dgm:pt>
    <dgm:pt modelId="{F58819F4-B84D-46E4-BA1A-0FE8924485D6}" type="sibTrans" cxnId="{1177CAAD-46DD-47B8-A553-F982F50E41BB}">
      <dgm:prSet/>
      <dgm:spPr/>
      <dgm:t>
        <a:bodyPr/>
        <a:lstStyle/>
        <a:p>
          <a:endParaRPr lang="tr-TR" sz="2200"/>
        </a:p>
      </dgm:t>
    </dgm:pt>
    <dgm:pt modelId="{A6488681-8B11-4C5D-81C4-96F539C8B50B}">
      <dgm:prSet custT="1"/>
      <dgm:spPr/>
      <dgm:t>
        <a:bodyPr/>
        <a:lstStyle/>
        <a:p>
          <a:pPr rtl="0"/>
          <a:r>
            <a:rPr lang="tr-TR" sz="2200" smtClean="0"/>
            <a:t>Atık Yağlar </a:t>
          </a:r>
          <a:endParaRPr lang="tr-TR" sz="2200"/>
        </a:p>
      </dgm:t>
    </dgm:pt>
    <dgm:pt modelId="{814BB75A-01C5-4E7C-ABD3-8B7AADB6E257}" type="parTrans" cxnId="{9C07683D-F0B7-4F23-9445-60319A343140}">
      <dgm:prSet/>
      <dgm:spPr/>
      <dgm:t>
        <a:bodyPr/>
        <a:lstStyle/>
        <a:p>
          <a:endParaRPr lang="tr-TR" sz="2200"/>
        </a:p>
      </dgm:t>
    </dgm:pt>
    <dgm:pt modelId="{D77F8BB8-58B4-4FE1-B12D-359A8D44F37F}" type="sibTrans" cxnId="{9C07683D-F0B7-4F23-9445-60319A343140}">
      <dgm:prSet/>
      <dgm:spPr/>
      <dgm:t>
        <a:bodyPr/>
        <a:lstStyle/>
        <a:p>
          <a:endParaRPr lang="tr-TR" sz="2200"/>
        </a:p>
      </dgm:t>
    </dgm:pt>
    <dgm:pt modelId="{E4AD285C-9150-4551-AC8E-CC5F305CE1C2}">
      <dgm:prSet custT="1"/>
      <dgm:spPr/>
      <dgm:t>
        <a:bodyPr/>
        <a:lstStyle/>
        <a:p>
          <a:pPr rtl="0"/>
          <a:r>
            <a:rPr lang="tr-TR" sz="2200" smtClean="0"/>
            <a:t>Bitkisel Atık Yağlar </a:t>
          </a:r>
          <a:endParaRPr lang="tr-TR" sz="2200"/>
        </a:p>
      </dgm:t>
    </dgm:pt>
    <dgm:pt modelId="{801A8035-6FDC-4393-B89D-385990FD234D}" type="parTrans" cxnId="{5C1E1F37-7164-4CF6-932B-6BF8B8981920}">
      <dgm:prSet/>
      <dgm:spPr/>
      <dgm:t>
        <a:bodyPr/>
        <a:lstStyle/>
        <a:p>
          <a:endParaRPr lang="tr-TR" sz="2200"/>
        </a:p>
      </dgm:t>
    </dgm:pt>
    <dgm:pt modelId="{20AD74FF-18FD-4F43-9910-264F2EE620EB}" type="sibTrans" cxnId="{5C1E1F37-7164-4CF6-932B-6BF8B8981920}">
      <dgm:prSet/>
      <dgm:spPr/>
      <dgm:t>
        <a:bodyPr/>
        <a:lstStyle/>
        <a:p>
          <a:endParaRPr lang="tr-TR" sz="2200"/>
        </a:p>
      </dgm:t>
    </dgm:pt>
    <dgm:pt modelId="{6EFCB68C-7E05-4E88-92B4-219E29A3755B}">
      <dgm:prSet custT="1"/>
      <dgm:spPr/>
      <dgm:t>
        <a:bodyPr/>
        <a:lstStyle/>
        <a:p>
          <a:pPr rtl="0"/>
          <a:r>
            <a:rPr lang="tr-TR" sz="2200" smtClean="0"/>
            <a:t>Tıbbi Atıklar </a:t>
          </a:r>
          <a:endParaRPr lang="tr-TR" sz="2200"/>
        </a:p>
      </dgm:t>
    </dgm:pt>
    <dgm:pt modelId="{474EE1AB-8C97-4A20-B5A6-8869C36AC869}" type="parTrans" cxnId="{1F353D3C-BC92-4BD4-A233-14DF528BBAE1}">
      <dgm:prSet/>
      <dgm:spPr/>
      <dgm:t>
        <a:bodyPr/>
        <a:lstStyle/>
        <a:p>
          <a:endParaRPr lang="tr-TR" sz="2200"/>
        </a:p>
      </dgm:t>
    </dgm:pt>
    <dgm:pt modelId="{76BB1F30-D4DF-456D-96E1-CD54448902E1}" type="sibTrans" cxnId="{1F353D3C-BC92-4BD4-A233-14DF528BBAE1}">
      <dgm:prSet/>
      <dgm:spPr/>
      <dgm:t>
        <a:bodyPr/>
        <a:lstStyle/>
        <a:p>
          <a:endParaRPr lang="tr-TR" sz="2200"/>
        </a:p>
      </dgm:t>
    </dgm:pt>
    <dgm:pt modelId="{5EF0D8CB-23C3-4CBC-BF3C-28DA5D75FCBF}">
      <dgm:prSet custT="1"/>
      <dgm:spPr/>
      <dgm:t>
        <a:bodyPr/>
        <a:lstStyle/>
        <a:p>
          <a:pPr rtl="0"/>
          <a:r>
            <a:rPr lang="tr-TR" sz="2200" smtClean="0"/>
            <a:t>Atık Lastikler </a:t>
          </a:r>
          <a:endParaRPr lang="tr-TR" sz="2200"/>
        </a:p>
      </dgm:t>
    </dgm:pt>
    <dgm:pt modelId="{ED389BFD-FB63-43C7-BEE8-1F907C088C82}" type="parTrans" cxnId="{032A37B0-45AD-4530-BE59-09B525E937EA}">
      <dgm:prSet/>
      <dgm:spPr/>
      <dgm:t>
        <a:bodyPr/>
        <a:lstStyle/>
        <a:p>
          <a:endParaRPr lang="tr-TR" sz="2200"/>
        </a:p>
      </dgm:t>
    </dgm:pt>
    <dgm:pt modelId="{CAF8C62A-B113-44B9-AD5E-BFAF3D28FDAC}" type="sibTrans" cxnId="{032A37B0-45AD-4530-BE59-09B525E937EA}">
      <dgm:prSet/>
      <dgm:spPr/>
      <dgm:t>
        <a:bodyPr/>
        <a:lstStyle/>
        <a:p>
          <a:endParaRPr lang="tr-TR" sz="2200"/>
        </a:p>
      </dgm:t>
    </dgm:pt>
    <dgm:pt modelId="{01F28A55-724C-43BB-92AA-B548846B0693}">
      <dgm:prSet custT="1"/>
      <dgm:spPr/>
      <dgm:t>
        <a:bodyPr/>
        <a:lstStyle/>
        <a:p>
          <a:pPr rtl="0"/>
          <a:r>
            <a:rPr lang="tr-TR" sz="2200" smtClean="0"/>
            <a:t>Elektronik Atıklar </a:t>
          </a:r>
          <a:endParaRPr lang="tr-TR" sz="2200"/>
        </a:p>
      </dgm:t>
    </dgm:pt>
    <dgm:pt modelId="{9D012E82-7604-409A-B8A3-19459637B4D0}" type="parTrans" cxnId="{BC55648D-AE86-4E75-AB27-1DB8FFF59682}">
      <dgm:prSet/>
      <dgm:spPr/>
      <dgm:t>
        <a:bodyPr/>
        <a:lstStyle/>
        <a:p>
          <a:endParaRPr lang="tr-TR" sz="2200"/>
        </a:p>
      </dgm:t>
    </dgm:pt>
    <dgm:pt modelId="{5584FDE9-D426-44E0-A317-B99227FBC483}" type="sibTrans" cxnId="{BC55648D-AE86-4E75-AB27-1DB8FFF59682}">
      <dgm:prSet/>
      <dgm:spPr/>
      <dgm:t>
        <a:bodyPr/>
        <a:lstStyle/>
        <a:p>
          <a:endParaRPr lang="tr-TR" sz="2200"/>
        </a:p>
      </dgm:t>
    </dgm:pt>
    <dgm:pt modelId="{DEA399D4-0E6E-4369-BF2D-FDAEDFD362DD}">
      <dgm:prSet custT="1"/>
      <dgm:spPr/>
      <dgm:t>
        <a:bodyPr/>
        <a:lstStyle/>
        <a:p>
          <a:pPr rtl="0"/>
          <a:r>
            <a:rPr lang="tr-TR" sz="2200" smtClean="0"/>
            <a:t>Atık Piller </a:t>
          </a:r>
          <a:endParaRPr lang="tr-TR" sz="2200"/>
        </a:p>
      </dgm:t>
    </dgm:pt>
    <dgm:pt modelId="{1F576FE1-8830-4F71-8F24-737661138103}" type="parTrans" cxnId="{C5EEE92A-23A1-45BD-A12D-42A6DA0D2CA2}">
      <dgm:prSet/>
      <dgm:spPr/>
      <dgm:t>
        <a:bodyPr/>
        <a:lstStyle/>
        <a:p>
          <a:endParaRPr lang="tr-TR" sz="2200"/>
        </a:p>
      </dgm:t>
    </dgm:pt>
    <dgm:pt modelId="{7AA93777-8921-4D24-A604-60B8C28CAFF3}" type="sibTrans" cxnId="{C5EEE92A-23A1-45BD-A12D-42A6DA0D2CA2}">
      <dgm:prSet/>
      <dgm:spPr/>
      <dgm:t>
        <a:bodyPr/>
        <a:lstStyle/>
        <a:p>
          <a:endParaRPr lang="tr-TR" sz="2200"/>
        </a:p>
      </dgm:t>
    </dgm:pt>
    <dgm:pt modelId="{599716ED-7361-4F85-BF17-74937BE6233D}">
      <dgm:prSet custT="1"/>
      <dgm:spPr/>
      <dgm:t>
        <a:bodyPr/>
        <a:lstStyle/>
        <a:p>
          <a:pPr rtl="0"/>
          <a:r>
            <a:rPr lang="tr-TR" sz="2200" dirty="0" smtClean="0"/>
            <a:t>Flüoresanla </a:t>
          </a:r>
          <a:endParaRPr lang="tr-TR" sz="2200" dirty="0"/>
        </a:p>
      </dgm:t>
    </dgm:pt>
    <dgm:pt modelId="{846BE21D-FE61-4A9B-AAEC-8D06734DFB33}" type="parTrans" cxnId="{B420BC43-20A1-4528-A2D3-08AC83013843}">
      <dgm:prSet/>
      <dgm:spPr/>
      <dgm:t>
        <a:bodyPr/>
        <a:lstStyle/>
        <a:p>
          <a:endParaRPr lang="tr-TR" sz="2200"/>
        </a:p>
      </dgm:t>
    </dgm:pt>
    <dgm:pt modelId="{4CF8DA24-6B60-425C-8B89-FC026C66BDBA}" type="sibTrans" cxnId="{B420BC43-20A1-4528-A2D3-08AC83013843}">
      <dgm:prSet/>
      <dgm:spPr/>
      <dgm:t>
        <a:bodyPr/>
        <a:lstStyle/>
        <a:p>
          <a:endParaRPr lang="tr-TR" sz="2200"/>
        </a:p>
      </dgm:t>
    </dgm:pt>
    <dgm:pt modelId="{C5854E3B-5408-4A39-B288-4073EBA184EA}" type="pres">
      <dgm:prSet presAssocID="{3B892F88-4015-4651-93C3-56677F829A8D}" presName="linear" presStyleCnt="0">
        <dgm:presLayoutVars>
          <dgm:animLvl val="lvl"/>
          <dgm:resizeHandles val="exact"/>
        </dgm:presLayoutVars>
      </dgm:prSet>
      <dgm:spPr/>
      <dgm:t>
        <a:bodyPr/>
        <a:lstStyle/>
        <a:p>
          <a:endParaRPr lang="tr-TR"/>
        </a:p>
      </dgm:t>
    </dgm:pt>
    <dgm:pt modelId="{08665A0B-F155-4F08-807C-781FFBDB513A}" type="pres">
      <dgm:prSet presAssocID="{53916D09-51B0-47B6-8CCC-130A5BA24189}" presName="parentText" presStyleLbl="node1" presStyleIdx="0" presStyleCnt="11">
        <dgm:presLayoutVars>
          <dgm:chMax val="0"/>
          <dgm:bulletEnabled val="1"/>
        </dgm:presLayoutVars>
      </dgm:prSet>
      <dgm:spPr/>
      <dgm:t>
        <a:bodyPr/>
        <a:lstStyle/>
        <a:p>
          <a:endParaRPr lang="tr-TR"/>
        </a:p>
      </dgm:t>
    </dgm:pt>
    <dgm:pt modelId="{32D1DE21-3D76-434D-9133-54CA8D36EAA4}" type="pres">
      <dgm:prSet presAssocID="{85739A18-626B-4863-91FB-FCD4B0DB05B0}" presName="spacer" presStyleCnt="0"/>
      <dgm:spPr/>
    </dgm:pt>
    <dgm:pt modelId="{C81EE5B8-A4C0-4A13-BCFD-FF3D82EC24B1}" type="pres">
      <dgm:prSet presAssocID="{F98AB3C1-D701-416C-9785-2E05AF121695}" presName="parentText" presStyleLbl="node1" presStyleIdx="1" presStyleCnt="11">
        <dgm:presLayoutVars>
          <dgm:chMax val="0"/>
          <dgm:bulletEnabled val="1"/>
        </dgm:presLayoutVars>
      </dgm:prSet>
      <dgm:spPr/>
      <dgm:t>
        <a:bodyPr/>
        <a:lstStyle/>
        <a:p>
          <a:endParaRPr lang="tr-TR"/>
        </a:p>
      </dgm:t>
    </dgm:pt>
    <dgm:pt modelId="{BB2EBC0A-7934-4E30-A88B-A59A6CC24034}" type="pres">
      <dgm:prSet presAssocID="{D015B789-AD53-4166-82A5-D982AB9DA347}" presName="spacer" presStyleCnt="0"/>
      <dgm:spPr/>
    </dgm:pt>
    <dgm:pt modelId="{FCF5A562-6169-4182-873A-6309591CE705}" type="pres">
      <dgm:prSet presAssocID="{A7B28FFA-B0B2-4443-8FD7-45941C208B20}" presName="parentText" presStyleLbl="node1" presStyleIdx="2" presStyleCnt="11">
        <dgm:presLayoutVars>
          <dgm:chMax val="0"/>
          <dgm:bulletEnabled val="1"/>
        </dgm:presLayoutVars>
      </dgm:prSet>
      <dgm:spPr/>
      <dgm:t>
        <a:bodyPr/>
        <a:lstStyle/>
        <a:p>
          <a:endParaRPr lang="tr-TR"/>
        </a:p>
      </dgm:t>
    </dgm:pt>
    <dgm:pt modelId="{D58D2DD2-499C-4CBE-BD40-0ABF9AC3B8A0}" type="pres">
      <dgm:prSet presAssocID="{47E7D5BA-302B-4D6E-922E-BAC1BBEA0608}" presName="spacer" presStyleCnt="0"/>
      <dgm:spPr/>
    </dgm:pt>
    <dgm:pt modelId="{8A300D7D-F998-47B9-B916-4031D3641FED}" type="pres">
      <dgm:prSet presAssocID="{5A9E9F34-3411-4341-84F1-746F271B4BCE}" presName="parentText" presStyleLbl="node1" presStyleIdx="3" presStyleCnt="11">
        <dgm:presLayoutVars>
          <dgm:chMax val="0"/>
          <dgm:bulletEnabled val="1"/>
        </dgm:presLayoutVars>
      </dgm:prSet>
      <dgm:spPr/>
      <dgm:t>
        <a:bodyPr/>
        <a:lstStyle/>
        <a:p>
          <a:endParaRPr lang="tr-TR"/>
        </a:p>
      </dgm:t>
    </dgm:pt>
    <dgm:pt modelId="{E38BB9E2-F277-4688-A584-93CF49A7D855}" type="pres">
      <dgm:prSet presAssocID="{F58819F4-B84D-46E4-BA1A-0FE8924485D6}" presName="spacer" presStyleCnt="0"/>
      <dgm:spPr/>
    </dgm:pt>
    <dgm:pt modelId="{97A77346-0C46-4099-81F5-A31C4CEBA987}" type="pres">
      <dgm:prSet presAssocID="{A6488681-8B11-4C5D-81C4-96F539C8B50B}" presName="parentText" presStyleLbl="node1" presStyleIdx="4" presStyleCnt="11">
        <dgm:presLayoutVars>
          <dgm:chMax val="0"/>
          <dgm:bulletEnabled val="1"/>
        </dgm:presLayoutVars>
      </dgm:prSet>
      <dgm:spPr/>
      <dgm:t>
        <a:bodyPr/>
        <a:lstStyle/>
        <a:p>
          <a:endParaRPr lang="tr-TR"/>
        </a:p>
      </dgm:t>
    </dgm:pt>
    <dgm:pt modelId="{B8702FE5-634E-4659-8D3A-6C595BF0CE61}" type="pres">
      <dgm:prSet presAssocID="{D77F8BB8-58B4-4FE1-B12D-359A8D44F37F}" presName="spacer" presStyleCnt="0"/>
      <dgm:spPr/>
    </dgm:pt>
    <dgm:pt modelId="{8C19919E-ED10-49BE-87E1-D350F0A60F49}" type="pres">
      <dgm:prSet presAssocID="{E4AD285C-9150-4551-AC8E-CC5F305CE1C2}" presName="parentText" presStyleLbl="node1" presStyleIdx="5" presStyleCnt="11">
        <dgm:presLayoutVars>
          <dgm:chMax val="0"/>
          <dgm:bulletEnabled val="1"/>
        </dgm:presLayoutVars>
      </dgm:prSet>
      <dgm:spPr/>
      <dgm:t>
        <a:bodyPr/>
        <a:lstStyle/>
        <a:p>
          <a:endParaRPr lang="tr-TR"/>
        </a:p>
      </dgm:t>
    </dgm:pt>
    <dgm:pt modelId="{076517AF-BD08-40B9-8BDA-75A1D05490BC}" type="pres">
      <dgm:prSet presAssocID="{20AD74FF-18FD-4F43-9910-264F2EE620EB}" presName="spacer" presStyleCnt="0"/>
      <dgm:spPr/>
    </dgm:pt>
    <dgm:pt modelId="{9DA201D4-11A0-4151-9725-4D9782CCCBDC}" type="pres">
      <dgm:prSet presAssocID="{6EFCB68C-7E05-4E88-92B4-219E29A3755B}" presName="parentText" presStyleLbl="node1" presStyleIdx="6" presStyleCnt="11">
        <dgm:presLayoutVars>
          <dgm:chMax val="0"/>
          <dgm:bulletEnabled val="1"/>
        </dgm:presLayoutVars>
      </dgm:prSet>
      <dgm:spPr/>
      <dgm:t>
        <a:bodyPr/>
        <a:lstStyle/>
        <a:p>
          <a:endParaRPr lang="tr-TR"/>
        </a:p>
      </dgm:t>
    </dgm:pt>
    <dgm:pt modelId="{91311E4D-3E82-496D-9F04-56594E884332}" type="pres">
      <dgm:prSet presAssocID="{76BB1F30-D4DF-456D-96E1-CD54448902E1}" presName="spacer" presStyleCnt="0"/>
      <dgm:spPr/>
    </dgm:pt>
    <dgm:pt modelId="{00CFC2E3-55E2-4B22-BB4C-18E21806A0F8}" type="pres">
      <dgm:prSet presAssocID="{5EF0D8CB-23C3-4CBC-BF3C-28DA5D75FCBF}" presName="parentText" presStyleLbl="node1" presStyleIdx="7" presStyleCnt="11">
        <dgm:presLayoutVars>
          <dgm:chMax val="0"/>
          <dgm:bulletEnabled val="1"/>
        </dgm:presLayoutVars>
      </dgm:prSet>
      <dgm:spPr/>
      <dgm:t>
        <a:bodyPr/>
        <a:lstStyle/>
        <a:p>
          <a:endParaRPr lang="tr-TR"/>
        </a:p>
      </dgm:t>
    </dgm:pt>
    <dgm:pt modelId="{4FB098A4-5A7B-4869-B310-8EE626CBB3D1}" type="pres">
      <dgm:prSet presAssocID="{CAF8C62A-B113-44B9-AD5E-BFAF3D28FDAC}" presName="spacer" presStyleCnt="0"/>
      <dgm:spPr/>
    </dgm:pt>
    <dgm:pt modelId="{A0E2806E-E158-41B3-B639-B856CD395464}" type="pres">
      <dgm:prSet presAssocID="{01F28A55-724C-43BB-92AA-B548846B0693}" presName="parentText" presStyleLbl="node1" presStyleIdx="8" presStyleCnt="11">
        <dgm:presLayoutVars>
          <dgm:chMax val="0"/>
          <dgm:bulletEnabled val="1"/>
        </dgm:presLayoutVars>
      </dgm:prSet>
      <dgm:spPr/>
      <dgm:t>
        <a:bodyPr/>
        <a:lstStyle/>
        <a:p>
          <a:endParaRPr lang="tr-TR"/>
        </a:p>
      </dgm:t>
    </dgm:pt>
    <dgm:pt modelId="{17109BAC-4A10-413F-A53A-139BF41542C0}" type="pres">
      <dgm:prSet presAssocID="{5584FDE9-D426-44E0-A317-B99227FBC483}" presName="spacer" presStyleCnt="0"/>
      <dgm:spPr/>
    </dgm:pt>
    <dgm:pt modelId="{CF5265A0-6923-46BA-8BFE-86623839EDFD}" type="pres">
      <dgm:prSet presAssocID="{DEA399D4-0E6E-4369-BF2D-FDAEDFD362DD}" presName="parentText" presStyleLbl="node1" presStyleIdx="9" presStyleCnt="11">
        <dgm:presLayoutVars>
          <dgm:chMax val="0"/>
          <dgm:bulletEnabled val="1"/>
        </dgm:presLayoutVars>
      </dgm:prSet>
      <dgm:spPr/>
      <dgm:t>
        <a:bodyPr/>
        <a:lstStyle/>
        <a:p>
          <a:endParaRPr lang="tr-TR"/>
        </a:p>
      </dgm:t>
    </dgm:pt>
    <dgm:pt modelId="{66B2AD6C-7A22-476B-9AAB-6C0823B86A51}" type="pres">
      <dgm:prSet presAssocID="{7AA93777-8921-4D24-A604-60B8C28CAFF3}" presName="spacer" presStyleCnt="0"/>
      <dgm:spPr/>
    </dgm:pt>
    <dgm:pt modelId="{BB400536-4B9A-475B-B9A7-6924F4B2193E}" type="pres">
      <dgm:prSet presAssocID="{599716ED-7361-4F85-BF17-74937BE6233D}" presName="parentText" presStyleLbl="node1" presStyleIdx="10" presStyleCnt="11">
        <dgm:presLayoutVars>
          <dgm:chMax val="0"/>
          <dgm:bulletEnabled val="1"/>
        </dgm:presLayoutVars>
      </dgm:prSet>
      <dgm:spPr/>
      <dgm:t>
        <a:bodyPr/>
        <a:lstStyle/>
        <a:p>
          <a:endParaRPr lang="tr-TR"/>
        </a:p>
      </dgm:t>
    </dgm:pt>
  </dgm:ptLst>
  <dgm:cxnLst>
    <dgm:cxn modelId="{D3B8C174-8485-425F-95C9-16B1A5708496}" type="presOf" srcId="{E4AD285C-9150-4551-AC8E-CC5F305CE1C2}" destId="{8C19919E-ED10-49BE-87E1-D350F0A60F49}" srcOrd="0" destOrd="0" presId="urn:microsoft.com/office/officeart/2005/8/layout/vList2"/>
    <dgm:cxn modelId="{A3167BEF-FB5F-4CA0-A2A3-731F273BBD79}" type="presOf" srcId="{6EFCB68C-7E05-4E88-92B4-219E29A3755B}" destId="{9DA201D4-11A0-4151-9725-4D9782CCCBDC}" srcOrd="0" destOrd="0" presId="urn:microsoft.com/office/officeart/2005/8/layout/vList2"/>
    <dgm:cxn modelId="{DD609BCB-9421-4AE7-81EA-878864C2CB23}" type="presOf" srcId="{3B892F88-4015-4651-93C3-56677F829A8D}" destId="{C5854E3B-5408-4A39-B288-4073EBA184EA}" srcOrd="0" destOrd="0" presId="urn:microsoft.com/office/officeart/2005/8/layout/vList2"/>
    <dgm:cxn modelId="{7EFD5C3D-9E3F-4637-ACCF-B33C767428D5}" type="presOf" srcId="{A6488681-8B11-4C5D-81C4-96F539C8B50B}" destId="{97A77346-0C46-4099-81F5-A31C4CEBA987}" srcOrd="0" destOrd="0" presId="urn:microsoft.com/office/officeart/2005/8/layout/vList2"/>
    <dgm:cxn modelId="{9A516CD5-14EF-4F12-BFD3-7E6114C0A5CE}" type="presOf" srcId="{F98AB3C1-D701-416C-9785-2E05AF121695}" destId="{C81EE5B8-A4C0-4A13-BCFD-FF3D82EC24B1}" srcOrd="0" destOrd="0" presId="urn:microsoft.com/office/officeart/2005/8/layout/vList2"/>
    <dgm:cxn modelId="{C5EEE92A-23A1-45BD-A12D-42A6DA0D2CA2}" srcId="{3B892F88-4015-4651-93C3-56677F829A8D}" destId="{DEA399D4-0E6E-4369-BF2D-FDAEDFD362DD}" srcOrd="9" destOrd="0" parTransId="{1F576FE1-8830-4F71-8F24-737661138103}" sibTransId="{7AA93777-8921-4D24-A604-60B8C28CAFF3}"/>
    <dgm:cxn modelId="{83781D0F-6730-484F-B5D1-C25D00A7BBC3}" srcId="{3B892F88-4015-4651-93C3-56677F829A8D}" destId="{F98AB3C1-D701-416C-9785-2E05AF121695}" srcOrd="1" destOrd="0" parTransId="{7DACB167-9B4C-4747-9E8E-EF6E5CC912FC}" sibTransId="{D015B789-AD53-4166-82A5-D982AB9DA347}"/>
    <dgm:cxn modelId="{DCAB84FE-E787-4382-B7C3-CB799142699D}" type="presOf" srcId="{53916D09-51B0-47B6-8CCC-130A5BA24189}" destId="{08665A0B-F155-4F08-807C-781FFBDB513A}" srcOrd="0" destOrd="0" presId="urn:microsoft.com/office/officeart/2005/8/layout/vList2"/>
    <dgm:cxn modelId="{032A37B0-45AD-4530-BE59-09B525E937EA}" srcId="{3B892F88-4015-4651-93C3-56677F829A8D}" destId="{5EF0D8CB-23C3-4CBC-BF3C-28DA5D75FCBF}" srcOrd="7" destOrd="0" parTransId="{ED389BFD-FB63-43C7-BEE8-1F907C088C82}" sibTransId="{CAF8C62A-B113-44B9-AD5E-BFAF3D28FDAC}"/>
    <dgm:cxn modelId="{F8C88A2D-1002-45C0-8FEA-40F700831DBD}" type="presOf" srcId="{01F28A55-724C-43BB-92AA-B548846B0693}" destId="{A0E2806E-E158-41B3-B639-B856CD395464}" srcOrd="0" destOrd="0" presId="urn:microsoft.com/office/officeart/2005/8/layout/vList2"/>
    <dgm:cxn modelId="{1177CAAD-46DD-47B8-A553-F982F50E41BB}" srcId="{3B892F88-4015-4651-93C3-56677F829A8D}" destId="{5A9E9F34-3411-4341-84F1-746F271B4BCE}" srcOrd="3" destOrd="0" parTransId="{500F229A-106E-4CAE-A2CE-DE9F2A142D0C}" sibTransId="{F58819F4-B84D-46E4-BA1A-0FE8924485D6}"/>
    <dgm:cxn modelId="{377F1100-1A34-417D-BFBC-94310C0851B0}" type="presOf" srcId="{5A9E9F34-3411-4341-84F1-746F271B4BCE}" destId="{8A300D7D-F998-47B9-B916-4031D3641FED}" srcOrd="0" destOrd="0" presId="urn:microsoft.com/office/officeart/2005/8/layout/vList2"/>
    <dgm:cxn modelId="{A57B403D-FAEA-4D5F-8342-489268991B69}" srcId="{3B892F88-4015-4651-93C3-56677F829A8D}" destId="{53916D09-51B0-47B6-8CCC-130A5BA24189}" srcOrd="0" destOrd="0" parTransId="{3C9FB414-5C32-4FE1-81D5-6C8D9F213E45}" sibTransId="{85739A18-626B-4863-91FB-FCD4B0DB05B0}"/>
    <dgm:cxn modelId="{BC55648D-AE86-4E75-AB27-1DB8FFF59682}" srcId="{3B892F88-4015-4651-93C3-56677F829A8D}" destId="{01F28A55-724C-43BB-92AA-B548846B0693}" srcOrd="8" destOrd="0" parTransId="{9D012E82-7604-409A-B8A3-19459637B4D0}" sibTransId="{5584FDE9-D426-44E0-A317-B99227FBC483}"/>
    <dgm:cxn modelId="{95434CE2-41EC-409F-898F-6CD3E0A457BD}" type="presOf" srcId="{599716ED-7361-4F85-BF17-74937BE6233D}" destId="{BB400536-4B9A-475B-B9A7-6924F4B2193E}" srcOrd="0" destOrd="0" presId="urn:microsoft.com/office/officeart/2005/8/layout/vList2"/>
    <dgm:cxn modelId="{1F353D3C-BC92-4BD4-A233-14DF528BBAE1}" srcId="{3B892F88-4015-4651-93C3-56677F829A8D}" destId="{6EFCB68C-7E05-4E88-92B4-219E29A3755B}" srcOrd="6" destOrd="0" parTransId="{474EE1AB-8C97-4A20-B5A6-8869C36AC869}" sibTransId="{76BB1F30-D4DF-456D-96E1-CD54448902E1}"/>
    <dgm:cxn modelId="{FD3020AA-67DA-4E63-86BC-74FED9BF1C93}" srcId="{3B892F88-4015-4651-93C3-56677F829A8D}" destId="{A7B28FFA-B0B2-4443-8FD7-45941C208B20}" srcOrd="2" destOrd="0" parTransId="{59D4FB53-5590-4EEE-892F-88BDF9377A29}" sibTransId="{47E7D5BA-302B-4D6E-922E-BAC1BBEA0608}"/>
    <dgm:cxn modelId="{8BFFA50E-316D-461C-8391-15CF1D308489}" type="presOf" srcId="{5EF0D8CB-23C3-4CBC-BF3C-28DA5D75FCBF}" destId="{00CFC2E3-55E2-4B22-BB4C-18E21806A0F8}" srcOrd="0" destOrd="0" presId="urn:microsoft.com/office/officeart/2005/8/layout/vList2"/>
    <dgm:cxn modelId="{B420BC43-20A1-4528-A2D3-08AC83013843}" srcId="{3B892F88-4015-4651-93C3-56677F829A8D}" destId="{599716ED-7361-4F85-BF17-74937BE6233D}" srcOrd="10" destOrd="0" parTransId="{846BE21D-FE61-4A9B-AAEC-8D06734DFB33}" sibTransId="{4CF8DA24-6B60-425C-8B89-FC026C66BDBA}"/>
    <dgm:cxn modelId="{9C07683D-F0B7-4F23-9445-60319A343140}" srcId="{3B892F88-4015-4651-93C3-56677F829A8D}" destId="{A6488681-8B11-4C5D-81C4-96F539C8B50B}" srcOrd="4" destOrd="0" parTransId="{814BB75A-01C5-4E7C-ABD3-8B7AADB6E257}" sibTransId="{D77F8BB8-58B4-4FE1-B12D-359A8D44F37F}"/>
    <dgm:cxn modelId="{885568D2-C795-4366-8BAD-37D0591897AC}" type="presOf" srcId="{DEA399D4-0E6E-4369-BF2D-FDAEDFD362DD}" destId="{CF5265A0-6923-46BA-8BFE-86623839EDFD}" srcOrd="0" destOrd="0" presId="urn:microsoft.com/office/officeart/2005/8/layout/vList2"/>
    <dgm:cxn modelId="{DF27850E-0588-4F48-97CB-0570273EFC69}" type="presOf" srcId="{A7B28FFA-B0B2-4443-8FD7-45941C208B20}" destId="{FCF5A562-6169-4182-873A-6309591CE705}" srcOrd="0" destOrd="0" presId="urn:microsoft.com/office/officeart/2005/8/layout/vList2"/>
    <dgm:cxn modelId="{5C1E1F37-7164-4CF6-932B-6BF8B8981920}" srcId="{3B892F88-4015-4651-93C3-56677F829A8D}" destId="{E4AD285C-9150-4551-AC8E-CC5F305CE1C2}" srcOrd="5" destOrd="0" parTransId="{801A8035-6FDC-4393-B89D-385990FD234D}" sibTransId="{20AD74FF-18FD-4F43-9910-264F2EE620EB}"/>
    <dgm:cxn modelId="{AB57861E-1985-4168-9534-A491DD690D07}" type="presParOf" srcId="{C5854E3B-5408-4A39-B288-4073EBA184EA}" destId="{08665A0B-F155-4F08-807C-781FFBDB513A}" srcOrd="0" destOrd="0" presId="urn:microsoft.com/office/officeart/2005/8/layout/vList2"/>
    <dgm:cxn modelId="{8702324D-D836-4376-9FCE-192F5E652269}" type="presParOf" srcId="{C5854E3B-5408-4A39-B288-4073EBA184EA}" destId="{32D1DE21-3D76-434D-9133-54CA8D36EAA4}" srcOrd="1" destOrd="0" presId="urn:microsoft.com/office/officeart/2005/8/layout/vList2"/>
    <dgm:cxn modelId="{4FC42FBB-1E87-4699-91A2-77B0CF0735FA}" type="presParOf" srcId="{C5854E3B-5408-4A39-B288-4073EBA184EA}" destId="{C81EE5B8-A4C0-4A13-BCFD-FF3D82EC24B1}" srcOrd="2" destOrd="0" presId="urn:microsoft.com/office/officeart/2005/8/layout/vList2"/>
    <dgm:cxn modelId="{17A3E12F-5198-4B0A-B3D9-611CEBE33D45}" type="presParOf" srcId="{C5854E3B-5408-4A39-B288-4073EBA184EA}" destId="{BB2EBC0A-7934-4E30-A88B-A59A6CC24034}" srcOrd="3" destOrd="0" presId="urn:microsoft.com/office/officeart/2005/8/layout/vList2"/>
    <dgm:cxn modelId="{CF70EE69-4C55-47B9-8A01-C61F2D50A098}" type="presParOf" srcId="{C5854E3B-5408-4A39-B288-4073EBA184EA}" destId="{FCF5A562-6169-4182-873A-6309591CE705}" srcOrd="4" destOrd="0" presId="urn:microsoft.com/office/officeart/2005/8/layout/vList2"/>
    <dgm:cxn modelId="{047917BA-AB76-42C5-A082-4C6C843A685B}" type="presParOf" srcId="{C5854E3B-5408-4A39-B288-4073EBA184EA}" destId="{D58D2DD2-499C-4CBE-BD40-0ABF9AC3B8A0}" srcOrd="5" destOrd="0" presId="urn:microsoft.com/office/officeart/2005/8/layout/vList2"/>
    <dgm:cxn modelId="{7C6C1A67-28AB-4A5D-AF61-45D6A9D4C8F5}" type="presParOf" srcId="{C5854E3B-5408-4A39-B288-4073EBA184EA}" destId="{8A300D7D-F998-47B9-B916-4031D3641FED}" srcOrd="6" destOrd="0" presId="urn:microsoft.com/office/officeart/2005/8/layout/vList2"/>
    <dgm:cxn modelId="{6AA3AB5A-972E-4608-BA97-F3F6A92D9AE9}" type="presParOf" srcId="{C5854E3B-5408-4A39-B288-4073EBA184EA}" destId="{E38BB9E2-F277-4688-A584-93CF49A7D855}" srcOrd="7" destOrd="0" presId="urn:microsoft.com/office/officeart/2005/8/layout/vList2"/>
    <dgm:cxn modelId="{487ACDCE-BED8-41CA-B67D-9D46DD69D18A}" type="presParOf" srcId="{C5854E3B-5408-4A39-B288-4073EBA184EA}" destId="{97A77346-0C46-4099-81F5-A31C4CEBA987}" srcOrd="8" destOrd="0" presId="urn:microsoft.com/office/officeart/2005/8/layout/vList2"/>
    <dgm:cxn modelId="{4AADFDC9-F3A0-4500-8D59-F5649E3ED25F}" type="presParOf" srcId="{C5854E3B-5408-4A39-B288-4073EBA184EA}" destId="{B8702FE5-634E-4659-8D3A-6C595BF0CE61}" srcOrd="9" destOrd="0" presId="urn:microsoft.com/office/officeart/2005/8/layout/vList2"/>
    <dgm:cxn modelId="{3AFEC3A5-68ED-4008-95B8-B90A9D7BD0AD}" type="presParOf" srcId="{C5854E3B-5408-4A39-B288-4073EBA184EA}" destId="{8C19919E-ED10-49BE-87E1-D350F0A60F49}" srcOrd="10" destOrd="0" presId="urn:microsoft.com/office/officeart/2005/8/layout/vList2"/>
    <dgm:cxn modelId="{3E85897F-295F-4DB1-889E-83593467D4A1}" type="presParOf" srcId="{C5854E3B-5408-4A39-B288-4073EBA184EA}" destId="{076517AF-BD08-40B9-8BDA-75A1D05490BC}" srcOrd="11" destOrd="0" presId="urn:microsoft.com/office/officeart/2005/8/layout/vList2"/>
    <dgm:cxn modelId="{B2A15D80-53D1-4942-8007-6B1FCE71F4C8}" type="presParOf" srcId="{C5854E3B-5408-4A39-B288-4073EBA184EA}" destId="{9DA201D4-11A0-4151-9725-4D9782CCCBDC}" srcOrd="12" destOrd="0" presId="urn:microsoft.com/office/officeart/2005/8/layout/vList2"/>
    <dgm:cxn modelId="{DE340453-804C-42E7-8D64-12F04872A353}" type="presParOf" srcId="{C5854E3B-5408-4A39-B288-4073EBA184EA}" destId="{91311E4D-3E82-496D-9F04-56594E884332}" srcOrd="13" destOrd="0" presId="urn:microsoft.com/office/officeart/2005/8/layout/vList2"/>
    <dgm:cxn modelId="{6B63F99E-39DA-4F74-959B-9DF99558641C}" type="presParOf" srcId="{C5854E3B-5408-4A39-B288-4073EBA184EA}" destId="{00CFC2E3-55E2-4B22-BB4C-18E21806A0F8}" srcOrd="14" destOrd="0" presId="urn:microsoft.com/office/officeart/2005/8/layout/vList2"/>
    <dgm:cxn modelId="{617D1FAB-2333-4430-80C8-BC38645759B9}" type="presParOf" srcId="{C5854E3B-5408-4A39-B288-4073EBA184EA}" destId="{4FB098A4-5A7B-4869-B310-8EE626CBB3D1}" srcOrd="15" destOrd="0" presId="urn:microsoft.com/office/officeart/2005/8/layout/vList2"/>
    <dgm:cxn modelId="{6080509C-D649-4612-ADA2-F2163C60F19D}" type="presParOf" srcId="{C5854E3B-5408-4A39-B288-4073EBA184EA}" destId="{A0E2806E-E158-41B3-B639-B856CD395464}" srcOrd="16" destOrd="0" presId="urn:microsoft.com/office/officeart/2005/8/layout/vList2"/>
    <dgm:cxn modelId="{9FC16D06-B6BC-4B36-BE10-76D96F14D52F}" type="presParOf" srcId="{C5854E3B-5408-4A39-B288-4073EBA184EA}" destId="{17109BAC-4A10-413F-A53A-139BF41542C0}" srcOrd="17" destOrd="0" presId="urn:microsoft.com/office/officeart/2005/8/layout/vList2"/>
    <dgm:cxn modelId="{30D34EE3-66AB-42FA-AF5A-2234A578AC94}" type="presParOf" srcId="{C5854E3B-5408-4A39-B288-4073EBA184EA}" destId="{CF5265A0-6923-46BA-8BFE-86623839EDFD}" srcOrd="18" destOrd="0" presId="urn:microsoft.com/office/officeart/2005/8/layout/vList2"/>
    <dgm:cxn modelId="{40337CE5-06B0-4870-A343-9416E07D9690}" type="presParOf" srcId="{C5854E3B-5408-4A39-B288-4073EBA184EA}" destId="{66B2AD6C-7A22-476B-9AAB-6C0823B86A51}" srcOrd="19" destOrd="0" presId="urn:microsoft.com/office/officeart/2005/8/layout/vList2"/>
    <dgm:cxn modelId="{8E467937-2E59-4D1D-8D57-93C5DCC2DE06}" type="presParOf" srcId="{C5854E3B-5408-4A39-B288-4073EBA184EA}" destId="{BB400536-4B9A-475B-B9A7-6924F4B2193E}" srcOrd="2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8035A4-72A5-484C-89BE-D956C23FDF23}" type="doc">
      <dgm:prSet loTypeId="urn:microsoft.com/office/officeart/2005/8/layout/arrow4" loCatId="process" qsTypeId="urn:microsoft.com/office/officeart/2005/8/quickstyle/3D5" qsCatId="3D" csTypeId="urn:microsoft.com/office/officeart/2005/8/colors/accent6_4" csCatId="accent6" phldr="1"/>
      <dgm:spPr/>
      <dgm:t>
        <a:bodyPr/>
        <a:lstStyle/>
        <a:p>
          <a:endParaRPr lang="tr-TR"/>
        </a:p>
      </dgm:t>
    </dgm:pt>
    <dgm:pt modelId="{053FE1B3-B59C-4FF9-A61C-A06A8037B2C5}">
      <dgm:prSet phldrT="[Metin]" custT="1"/>
      <dgm:spPr/>
      <dgm:t>
        <a:bodyPr/>
        <a:lstStyle/>
        <a:p>
          <a:r>
            <a:rPr lang="tr-TR" sz="1800" b="1" dirty="0" smtClean="0"/>
            <a:t>NÜFUS </a:t>
          </a:r>
        </a:p>
        <a:p>
          <a:r>
            <a:rPr lang="tr-TR" sz="1800" b="1" dirty="0" smtClean="0"/>
            <a:t>SANAYİLEŞME</a:t>
          </a:r>
        </a:p>
        <a:p>
          <a:r>
            <a:rPr lang="tr-TR" sz="1800" b="1" dirty="0" smtClean="0"/>
            <a:t>KENTLEŞME </a:t>
          </a:r>
        </a:p>
        <a:p>
          <a:r>
            <a:rPr lang="tr-TR" sz="1800" b="1" dirty="0" smtClean="0"/>
            <a:t>TÜKETİM</a:t>
          </a:r>
          <a:endParaRPr lang="tr-TR" sz="1800" b="1" dirty="0"/>
        </a:p>
      </dgm:t>
    </dgm:pt>
    <dgm:pt modelId="{25F583EA-4B10-49C6-B9D6-A208D53666A5}" type="sibTrans" cxnId="{04A4C05F-14D2-4189-B099-0441917D82E5}">
      <dgm:prSet/>
      <dgm:spPr/>
      <dgm:t>
        <a:bodyPr/>
        <a:lstStyle/>
        <a:p>
          <a:endParaRPr lang="tr-TR" sz="2000"/>
        </a:p>
      </dgm:t>
    </dgm:pt>
    <dgm:pt modelId="{7DAA538D-5414-45A9-AF12-76573CE0C0B4}" type="parTrans" cxnId="{04A4C05F-14D2-4189-B099-0441917D82E5}">
      <dgm:prSet/>
      <dgm:spPr/>
      <dgm:t>
        <a:bodyPr/>
        <a:lstStyle/>
        <a:p>
          <a:endParaRPr lang="tr-TR" sz="2000"/>
        </a:p>
      </dgm:t>
    </dgm:pt>
    <dgm:pt modelId="{D6F759F8-834C-1B4D-A983-CB59E28F98CA}">
      <dgm:prSet phldrT="[Metin]" custT="1"/>
      <dgm:spPr/>
      <dgm:t>
        <a:bodyPr/>
        <a:lstStyle/>
        <a:p>
          <a:r>
            <a:rPr lang="tr-TR" sz="1800" b="1" dirty="0" smtClean="0"/>
            <a:t>KAYNAKLAR</a:t>
          </a:r>
          <a:endParaRPr lang="tr-TR" sz="1800" b="1" dirty="0"/>
        </a:p>
      </dgm:t>
    </dgm:pt>
    <dgm:pt modelId="{75133492-181D-7240-BE19-A1C9567AD030}" type="parTrans" cxnId="{2A7DB62F-7854-2444-BB7D-A89B404CD4C8}">
      <dgm:prSet/>
      <dgm:spPr/>
      <dgm:t>
        <a:bodyPr/>
        <a:lstStyle/>
        <a:p>
          <a:endParaRPr lang="tr-TR" sz="2000"/>
        </a:p>
      </dgm:t>
    </dgm:pt>
    <dgm:pt modelId="{47EBEC39-8138-8E4E-857E-E588BA05206A}" type="sibTrans" cxnId="{2A7DB62F-7854-2444-BB7D-A89B404CD4C8}">
      <dgm:prSet/>
      <dgm:spPr/>
      <dgm:t>
        <a:bodyPr/>
        <a:lstStyle/>
        <a:p>
          <a:endParaRPr lang="tr-TR" sz="2000"/>
        </a:p>
      </dgm:t>
    </dgm:pt>
    <dgm:pt modelId="{6025D8C1-A00C-A045-B9A4-5D643E9EF4C2}" type="pres">
      <dgm:prSet presAssocID="{178035A4-72A5-484C-89BE-D956C23FDF23}" presName="compositeShape" presStyleCnt="0">
        <dgm:presLayoutVars>
          <dgm:chMax val="2"/>
          <dgm:dir/>
          <dgm:resizeHandles val="exact"/>
        </dgm:presLayoutVars>
      </dgm:prSet>
      <dgm:spPr/>
      <dgm:t>
        <a:bodyPr/>
        <a:lstStyle/>
        <a:p>
          <a:endParaRPr lang="tr-TR"/>
        </a:p>
      </dgm:t>
    </dgm:pt>
    <dgm:pt modelId="{93CAEB79-E3CD-BF4F-B2EE-BD67AEA32D2B}" type="pres">
      <dgm:prSet presAssocID="{053FE1B3-B59C-4FF9-A61C-A06A8037B2C5}" presName="upArrow" presStyleLbl="node1" presStyleIdx="0" presStyleCnt="2"/>
      <dgm:spPr/>
      <dgm:t>
        <a:bodyPr/>
        <a:lstStyle/>
        <a:p>
          <a:endParaRPr lang="tr-TR"/>
        </a:p>
      </dgm:t>
    </dgm:pt>
    <dgm:pt modelId="{D8541537-5482-1541-88D4-BC7F6C2CB858}" type="pres">
      <dgm:prSet presAssocID="{053FE1B3-B59C-4FF9-A61C-A06A8037B2C5}" presName="upArrowText" presStyleLbl="revTx" presStyleIdx="0" presStyleCnt="2">
        <dgm:presLayoutVars>
          <dgm:chMax val="0"/>
          <dgm:bulletEnabled val="1"/>
        </dgm:presLayoutVars>
      </dgm:prSet>
      <dgm:spPr/>
      <dgm:t>
        <a:bodyPr/>
        <a:lstStyle/>
        <a:p>
          <a:endParaRPr lang="tr-TR"/>
        </a:p>
      </dgm:t>
    </dgm:pt>
    <dgm:pt modelId="{B628FBC9-3669-2D49-B35B-88588E5E2F95}" type="pres">
      <dgm:prSet presAssocID="{D6F759F8-834C-1B4D-A983-CB59E28F98CA}" presName="downArrow" presStyleLbl="node1" presStyleIdx="1" presStyleCnt="2" custLinFactNeighborX="536"/>
      <dgm:spPr>
        <a:solidFill>
          <a:srgbClr val="FF0000"/>
        </a:solidFill>
        <a:ln>
          <a:solidFill>
            <a:srgbClr val="FF0000"/>
          </a:solidFill>
        </a:ln>
      </dgm:spPr>
      <dgm:t>
        <a:bodyPr/>
        <a:lstStyle/>
        <a:p>
          <a:endParaRPr lang="tr-TR"/>
        </a:p>
      </dgm:t>
    </dgm:pt>
    <dgm:pt modelId="{25C153DB-232C-5548-BAEF-D10EA935E407}" type="pres">
      <dgm:prSet presAssocID="{D6F759F8-834C-1B4D-A983-CB59E28F98CA}" presName="downArrowText" presStyleLbl="revTx" presStyleIdx="1" presStyleCnt="2">
        <dgm:presLayoutVars>
          <dgm:chMax val="0"/>
          <dgm:bulletEnabled val="1"/>
        </dgm:presLayoutVars>
      </dgm:prSet>
      <dgm:spPr/>
      <dgm:t>
        <a:bodyPr/>
        <a:lstStyle/>
        <a:p>
          <a:endParaRPr lang="tr-TR"/>
        </a:p>
      </dgm:t>
    </dgm:pt>
  </dgm:ptLst>
  <dgm:cxnLst>
    <dgm:cxn modelId="{2A7DB62F-7854-2444-BB7D-A89B404CD4C8}" srcId="{178035A4-72A5-484C-89BE-D956C23FDF23}" destId="{D6F759F8-834C-1B4D-A983-CB59E28F98CA}" srcOrd="1" destOrd="0" parTransId="{75133492-181D-7240-BE19-A1C9567AD030}" sibTransId="{47EBEC39-8138-8E4E-857E-E588BA05206A}"/>
    <dgm:cxn modelId="{62264A18-EC78-44CA-A78C-505ADBFBC020}" type="presOf" srcId="{053FE1B3-B59C-4FF9-A61C-A06A8037B2C5}" destId="{D8541537-5482-1541-88D4-BC7F6C2CB858}" srcOrd="0" destOrd="0" presId="urn:microsoft.com/office/officeart/2005/8/layout/arrow4"/>
    <dgm:cxn modelId="{04A4C05F-14D2-4189-B099-0441917D82E5}" srcId="{178035A4-72A5-484C-89BE-D956C23FDF23}" destId="{053FE1B3-B59C-4FF9-A61C-A06A8037B2C5}" srcOrd="0" destOrd="0" parTransId="{7DAA538D-5414-45A9-AF12-76573CE0C0B4}" sibTransId="{25F583EA-4B10-49C6-B9D6-A208D53666A5}"/>
    <dgm:cxn modelId="{5D502630-F1C8-4D21-A4BC-B09E583C467E}" type="presOf" srcId="{178035A4-72A5-484C-89BE-D956C23FDF23}" destId="{6025D8C1-A00C-A045-B9A4-5D643E9EF4C2}" srcOrd="0" destOrd="0" presId="urn:microsoft.com/office/officeart/2005/8/layout/arrow4"/>
    <dgm:cxn modelId="{D03278A3-A1BD-40B0-86DC-B9AFB0EF7232}" type="presOf" srcId="{D6F759F8-834C-1B4D-A983-CB59E28F98CA}" destId="{25C153DB-232C-5548-BAEF-D10EA935E407}" srcOrd="0" destOrd="0" presId="urn:microsoft.com/office/officeart/2005/8/layout/arrow4"/>
    <dgm:cxn modelId="{ECE9FCD0-7ACC-4B04-A97C-8D4B0704D058}" type="presParOf" srcId="{6025D8C1-A00C-A045-B9A4-5D643E9EF4C2}" destId="{93CAEB79-E3CD-BF4F-B2EE-BD67AEA32D2B}" srcOrd="0" destOrd="0" presId="urn:microsoft.com/office/officeart/2005/8/layout/arrow4"/>
    <dgm:cxn modelId="{5AF183EE-ADA3-4397-B48A-4DB8AF267907}" type="presParOf" srcId="{6025D8C1-A00C-A045-B9A4-5D643E9EF4C2}" destId="{D8541537-5482-1541-88D4-BC7F6C2CB858}" srcOrd="1" destOrd="0" presId="urn:microsoft.com/office/officeart/2005/8/layout/arrow4"/>
    <dgm:cxn modelId="{53281300-77F1-4FED-9B8C-B47D228BB12B}" type="presParOf" srcId="{6025D8C1-A00C-A045-B9A4-5D643E9EF4C2}" destId="{B628FBC9-3669-2D49-B35B-88588E5E2F95}" srcOrd="2" destOrd="0" presId="urn:microsoft.com/office/officeart/2005/8/layout/arrow4"/>
    <dgm:cxn modelId="{F9E551A3-1FF2-4886-B6C0-B0DCFFCD5186}" type="presParOf" srcId="{6025D8C1-A00C-A045-B9A4-5D643E9EF4C2}" destId="{25C153DB-232C-5548-BAEF-D10EA935E407}" srcOrd="3" destOrd="0" presId="urn:microsoft.com/office/officeart/2005/8/layout/arrow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665A0B-F155-4F08-807C-781FFBDB513A}">
      <dsp:nvSpPr>
        <dsp:cNvPr id="0" name=""/>
        <dsp:cNvSpPr/>
      </dsp:nvSpPr>
      <dsp:spPr>
        <a:xfrm>
          <a:off x="0" y="2882"/>
          <a:ext cx="2592287" cy="443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b="1" kern="1200" smtClean="0"/>
            <a:t>Evsel Atıklar </a:t>
          </a:r>
          <a:endParaRPr lang="tr-TR" sz="2200" kern="1200"/>
        </a:p>
      </dsp:txBody>
      <dsp:txXfrm>
        <a:off x="0" y="2882"/>
        <a:ext cx="2592287" cy="443720"/>
      </dsp:txXfrm>
    </dsp:sp>
    <dsp:sp modelId="{C81EE5B8-A4C0-4A13-BCFD-FF3D82EC24B1}">
      <dsp:nvSpPr>
        <dsp:cNvPr id="0" name=""/>
        <dsp:cNvSpPr/>
      </dsp:nvSpPr>
      <dsp:spPr>
        <a:xfrm>
          <a:off x="0" y="458738"/>
          <a:ext cx="2592287" cy="443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Ambalaj Atıkları </a:t>
          </a:r>
          <a:endParaRPr lang="tr-TR" sz="2200" kern="1200" dirty="0"/>
        </a:p>
      </dsp:txBody>
      <dsp:txXfrm>
        <a:off x="0" y="458738"/>
        <a:ext cx="2592287" cy="443720"/>
      </dsp:txXfrm>
    </dsp:sp>
    <dsp:sp modelId="{FCF5A562-6169-4182-873A-6309591CE705}">
      <dsp:nvSpPr>
        <dsp:cNvPr id="0" name=""/>
        <dsp:cNvSpPr/>
      </dsp:nvSpPr>
      <dsp:spPr>
        <a:xfrm>
          <a:off x="0" y="914594"/>
          <a:ext cx="2592287" cy="443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Tehlikeli Atıklar </a:t>
          </a:r>
          <a:endParaRPr lang="tr-TR" sz="2200" kern="1200" dirty="0"/>
        </a:p>
      </dsp:txBody>
      <dsp:txXfrm>
        <a:off x="0" y="914594"/>
        <a:ext cx="2592287" cy="443720"/>
      </dsp:txXfrm>
    </dsp:sp>
    <dsp:sp modelId="{8A300D7D-F998-47B9-B916-4031D3641FED}">
      <dsp:nvSpPr>
        <dsp:cNvPr id="0" name=""/>
        <dsp:cNvSpPr/>
      </dsp:nvSpPr>
      <dsp:spPr>
        <a:xfrm>
          <a:off x="0" y="1370451"/>
          <a:ext cx="2592287" cy="443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Tehlikesiz Atıklar </a:t>
          </a:r>
          <a:endParaRPr lang="tr-TR" sz="2200" kern="1200"/>
        </a:p>
      </dsp:txBody>
      <dsp:txXfrm>
        <a:off x="0" y="1370451"/>
        <a:ext cx="2592287" cy="443720"/>
      </dsp:txXfrm>
    </dsp:sp>
    <dsp:sp modelId="{97A77346-0C46-4099-81F5-A31C4CEBA987}">
      <dsp:nvSpPr>
        <dsp:cNvPr id="0" name=""/>
        <dsp:cNvSpPr/>
      </dsp:nvSpPr>
      <dsp:spPr>
        <a:xfrm>
          <a:off x="0" y="1826307"/>
          <a:ext cx="2592287" cy="4437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Atık Yağlar </a:t>
          </a:r>
          <a:endParaRPr lang="tr-TR" sz="2200" kern="1200"/>
        </a:p>
      </dsp:txBody>
      <dsp:txXfrm>
        <a:off x="0" y="1826307"/>
        <a:ext cx="2592287" cy="443720"/>
      </dsp:txXfrm>
    </dsp:sp>
    <dsp:sp modelId="{8C19919E-ED10-49BE-87E1-D350F0A60F49}">
      <dsp:nvSpPr>
        <dsp:cNvPr id="0" name=""/>
        <dsp:cNvSpPr/>
      </dsp:nvSpPr>
      <dsp:spPr>
        <a:xfrm>
          <a:off x="0" y="2282163"/>
          <a:ext cx="2592287" cy="443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Bitkisel Atık Yağlar </a:t>
          </a:r>
          <a:endParaRPr lang="tr-TR" sz="2200" kern="1200"/>
        </a:p>
      </dsp:txBody>
      <dsp:txXfrm>
        <a:off x="0" y="2282163"/>
        <a:ext cx="2592287" cy="443720"/>
      </dsp:txXfrm>
    </dsp:sp>
    <dsp:sp modelId="{9DA201D4-11A0-4151-9725-4D9782CCCBDC}">
      <dsp:nvSpPr>
        <dsp:cNvPr id="0" name=""/>
        <dsp:cNvSpPr/>
      </dsp:nvSpPr>
      <dsp:spPr>
        <a:xfrm>
          <a:off x="0" y="2738019"/>
          <a:ext cx="2592287" cy="4437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Tıbbi Atıklar </a:t>
          </a:r>
          <a:endParaRPr lang="tr-TR" sz="2200" kern="1200"/>
        </a:p>
      </dsp:txBody>
      <dsp:txXfrm>
        <a:off x="0" y="2738019"/>
        <a:ext cx="2592287" cy="443720"/>
      </dsp:txXfrm>
    </dsp:sp>
    <dsp:sp modelId="{00CFC2E3-55E2-4B22-BB4C-18E21806A0F8}">
      <dsp:nvSpPr>
        <dsp:cNvPr id="0" name=""/>
        <dsp:cNvSpPr/>
      </dsp:nvSpPr>
      <dsp:spPr>
        <a:xfrm>
          <a:off x="0" y="3193875"/>
          <a:ext cx="2592287" cy="4437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Atık Lastikler </a:t>
          </a:r>
          <a:endParaRPr lang="tr-TR" sz="2200" kern="1200"/>
        </a:p>
      </dsp:txBody>
      <dsp:txXfrm>
        <a:off x="0" y="3193875"/>
        <a:ext cx="2592287" cy="443720"/>
      </dsp:txXfrm>
    </dsp:sp>
    <dsp:sp modelId="{A0E2806E-E158-41B3-B639-B856CD395464}">
      <dsp:nvSpPr>
        <dsp:cNvPr id="0" name=""/>
        <dsp:cNvSpPr/>
      </dsp:nvSpPr>
      <dsp:spPr>
        <a:xfrm>
          <a:off x="0" y="3649731"/>
          <a:ext cx="2592287" cy="443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Elektronik Atıklar </a:t>
          </a:r>
          <a:endParaRPr lang="tr-TR" sz="2200" kern="1200"/>
        </a:p>
      </dsp:txBody>
      <dsp:txXfrm>
        <a:off x="0" y="3649731"/>
        <a:ext cx="2592287" cy="443720"/>
      </dsp:txXfrm>
    </dsp:sp>
    <dsp:sp modelId="{CF5265A0-6923-46BA-8BFE-86623839EDFD}">
      <dsp:nvSpPr>
        <dsp:cNvPr id="0" name=""/>
        <dsp:cNvSpPr/>
      </dsp:nvSpPr>
      <dsp:spPr>
        <a:xfrm>
          <a:off x="0" y="4105588"/>
          <a:ext cx="2592287" cy="4437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smtClean="0"/>
            <a:t>Atık Piller </a:t>
          </a:r>
          <a:endParaRPr lang="tr-TR" sz="2200" kern="1200"/>
        </a:p>
      </dsp:txBody>
      <dsp:txXfrm>
        <a:off x="0" y="4105588"/>
        <a:ext cx="2592287" cy="443720"/>
      </dsp:txXfrm>
    </dsp:sp>
    <dsp:sp modelId="{BB400536-4B9A-475B-B9A7-6924F4B2193E}">
      <dsp:nvSpPr>
        <dsp:cNvPr id="0" name=""/>
        <dsp:cNvSpPr/>
      </dsp:nvSpPr>
      <dsp:spPr>
        <a:xfrm>
          <a:off x="0" y="4561444"/>
          <a:ext cx="2592287" cy="4437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tr-TR" sz="2200" kern="1200" dirty="0" smtClean="0"/>
            <a:t>Flüoresanla </a:t>
          </a:r>
          <a:endParaRPr lang="tr-TR" sz="2200" kern="1200" dirty="0"/>
        </a:p>
      </dsp:txBody>
      <dsp:txXfrm>
        <a:off x="0" y="4561444"/>
        <a:ext cx="2592287" cy="44372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CAEB79-E3CD-BF4F-B2EE-BD67AEA32D2B}">
      <dsp:nvSpPr>
        <dsp:cNvPr id="0" name=""/>
        <dsp:cNvSpPr/>
      </dsp:nvSpPr>
      <dsp:spPr>
        <a:xfrm>
          <a:off x="1939" y="0"/>
          <a:ext cx="1163900" cy="2135341"/>
        </a:xfrm>
        <a:prstGeom prst="upArrow">
          <a:avLst/>
        </a:prstGeom>
        <a:solidFill>
          <a:schemeClr val="accent6">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8541537-5482-1541-88D4-BC7F6C2CB858}">
      <dsp:nvSpPr>
        <dsp:cNvPr id="0" name=""/>
        <dsp:cNvSpPr/>
      </dsp:nvSpPr>
      <dsp:spPr>
        <a:xfrm>
          <a:off x="1200757" y="0"/>
          <a:ext cx="1975104" cy="2135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tr-TR" sz="1800" b="1" kern="1200" dirty="0" smtClean="0"/>
            <a:t>NÜFUS </a:t>
          </a:r>
        </a:p>
        <a:p>
          <a:pPr lvl="0" algn="l" defTabSz="800100">
            <a:lnSpc>
              <a:spcPct val="90000"/>
            </a:lnSpc>
            <a:spcBef>
              <a:spcPct val="0"/>
            </a:spcBef>
            <a:spcAft>
              <a:spcPct val="35000"/>
            </a:spcAft>
          </a:pPr>
          <a:r>
            <a:rPr lang="tr-TR" sz="1800" b="1" kern="1200" dirty="0" smtClean="0"/>
            <a:t>SANAYİLEŞME</a:t>
          </a:r>
        </a:p>
        <a:p>
          <a:pPr lvl="0" algn="l" defTabSz="800100">
            <a:lnSpc>
              <a:spcPct val="90000"/>
            </a:lnSpc>
            <a:spcBef>
              <a:spcPct val="0"/>
            </a:spcBef>
            <a:spcAft>
              <a:spcPct val="35000"/>
            </a:spcAft>
          </a:pPr>
          <a:r>
            <a:rPr lang="tr-TR" sz="1800" b="1" kern="1200" dirty="0" smtClean="0"/>
            <a:t>KENTLEŞME </a:t>
          </a:r>
        </a:p>
        <a:p>
          <a:pPr lvl="0" algn="l" defTabSz="800100">
            <a:lnSpc>
              <a:spcPct val="90000"/>
            </a:lnSpc>
            <a:spcBef>
              <a:spcPct val="0"/>
            </a:spcBef>
            <a:spcAft>
              <a:spcPct val="35000"/>
            </a:spcAft>
          </a:pPr>
          <a:r>
            <a:rPr lang="tr-TR" sz="1800" b="1" kern="1200" dirty="0" smtClean="0"/>
            <a:t>TÜKETİM</a:t>
          </a:r>
          <a:endParaRPr lang="tr-TR" sz="1800" b="1" kern="1200" dirty="0"/>
        </a:p>
      </dsp:txBody>
      <dsp:txXfrm>
        <a:off x="1200757" y="0"/>
        <a:ext cx="1975104" cy="2135341"/>
      </dsp:txXfrm>
    </dsp:sp>
    <dsp:sp modelId="{B628FBC9-3669-2D49-B35B-88588E5E2F95}">
      <dsp:nvSpPr>
        <dsp:cNvPr id="0" name=""/>
        <dsp:cNvSpPr/>
      </dsp:nvSpPr>
      <dsp:spPr>
        <a:xfrm>
          <a:off x="357348" y="2313287"/>
          <a:ext cx="1163900" cy="2135341"/>
        </a:xfrm>
        <a:prstGeom prst="downArrow">
          <a:avLst/>
        </a:prstGeom>
        <a:solidFill>
          <a:srgbClr val="FF0000"/>
        </a:solidFill>
        <a:ln>
          <a:solidFill>
            <a:srgbClr val="FF00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5C153DB-232C-5548-BAEF-D10EA935E407}">
      <dsp:nvSpPr>
        <dsp:cNvPr id="0" name=""/>
        <dsp:cNvSpPr/>
      </dsp:nvSpPr>
      <dsp:spPr>
        <a:xfrm>
          <a:off x="1549927" y="2313287"/>
          <a:ext cx="1975104" cy="2135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lvl="0" algn="l" defTabSz="800100">
            <a:lnSpc>
              <a:spcPct val="90000"/>
            </a:lnSpc>
            <a:spcBef>
              <a:spcPct val="0"/>
            </a:spcBef>
            <a:spcAft>
              <a:spcPct val="35000"/>
            </a:spcAft>
          </a:pPr>
          <a:r>
            <a:rPr lang="tr-TR" sz="1800" b="1" kern="1200" dirty="0" smtClean="0"/>
            <a:t>KAYNAKLAR</a:t>
          </a:r>
          <a:endParaRPr lang="tr-TR" sz="1800" b="1" kern="1200" dirty="0"/>
        </a:p>
      </dsp:txBody>
      <dsp:txXfrm>
        <a:off x="1549927" y="2313287"/>
        <a:ext cx="1975104" cy="213534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68A39C-E5B7-4A03-B65B-C565ABBB1E30}" type="datetimeFigureOut">
              <a:rPr lang="tr-TR" smtClean="0"/>
              <a:pPr/>
              <a:t>13.12.2018</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01D10D-5818-4C03-9706-A1E9EB6FF615}" type="slidenum">
              <a:rPr lang="tr-TR" smtClean="0"/>
              <a:pPr/>
              <a:t>‹#›</a:t>
            </a:fld>
            <a:endParaRPr lang="tr-TR"/>
          </a:p>
        </p:txBody>
      </p:sp>
    </p:spTree>
    <p:extLst>
      <p:ext uri="{BB962C8B-B14F-4D97-AF65-F5344CB8AC3E}">
        <p14:creationId xmlns="" xmlns:p14="http://schemas.microsoft.com/office/powerpoint/2010/main" val="319617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481AE-CDCC-4A6C-90C4-F4AF316CE2CF}" type="datetimeFigureOut">
              <a:rPr lang="tr-TR" smtClean="0"/>
              <a:pPr/>
              <a:t>13.12.2018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A34407-CF71-437D-B922-B0E6992A1574}" type="slidenum">
              <a:rPr lang="tr-TR" smtClean="0"/>
              <a:pPr/>
              <a:t>‹#›</a:t>
            </a:fld>
            <a:endParaRPr lang="tr-TR"/>
          </a:p>
        </p:txBody>
      </p:sp>
    </p:spTree>
    <p:extLst>
      <p:ext uri="{BB962C8B-B14F-4D97-AF65-F5344CB8AC3E}">
        <p14:creationId xmlns="" xmlns:p14="http://schemas.microsoft.com/office/powerpoint/2010/main" val="275624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2 Not Yer Tutucusu"/>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
        <p:nvSpPr>
          <p:cNvPr id="29700" name="3 Slayt Numarası Yer Tutucusu"/>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4C1BCEBC-B6F1-4A95-A876-D1763FABD887}" type="slidenum">
              <a:rPr lang="tr-TR" smtClean="0"/>
              <a:pPr/>
              <a:t>3</a:t>
            </a:fld>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ADA34407-CF71-437D-B922-B0E6992A1574}" type="slidenum">
              <a:rPr lang="tr-TR" smtClean="0"/>
              <a:pPr/>
              <a:t>4</a:t>
            </a:fld>
            <a:endParaRPr lang="tr-TR"/>
          </a:p>
        </p:txBody>
      </p:sp>
    </p:spTree>
    <p:extLst>
      <p:ext uri="{BB962C8B-B14F-4D97-AF65-F5344CB8AC3E}">
        <p14:creationId xmlns="" xmlns:p14="http://schemas.microsoft.com/office/powerpoint/2010/main" val="204962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2 Not Yer Tutucusu"/>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
        <p:nvSpPr>
          <p:cNvPr id="29700" name="3 Slayt Numarası Yer Tutucusu"/>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4C1BCEBC-B6F1-4A95-A876-D1763FABD887}" type="slidenum">
              <a:rPr lang="tr-TR" smtClean="0"/>
              <a:pPr/>
              <a:t>8</a:t>
            </a:fld>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77542409-6A04-4DC6-AC3A-D3758287A8F2}" type="slidenum">
              <a:rPr lang="tr-TR" smtClean="0"/>
              <a:pPr/>
              <a:t>9</a:t>
            </a:fld>
            <a:endParaRPr lang="tr-T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ayt Görüntüsü Yer Tutucusu 1"/>
          <p:cNvSpPr>
            <a:spLocks noGrp="1" noRot="1" noChangeAspect="1" noTextEdit="1"/>
          </p:cNvSpPr>
          <p:nvPr>
            <p:ph type="sldImg"/>
          </p:nvPr>
        </p:nvSpPr>
        <p:spPr bwMode="auto">
          <a:noFill/>
          <a:ln>
            <a:solidFill>
              <a:srgbClr val="000000"/>
            </a:solidFill>
            <a:miter lim="800000"/>
            <a:headEnd/>
            <a:tailEnd/>
          </a:ln>
        </p:spPr>
      </p:sp>
      <p:sp>
        <p:nvSpPr>
          <p:cNvPr id="30723" name="Not Yer Tutucusu 2"/>
          <p:cNvSpPr>
            <a:spLocks noGrp="1"/>
          </p:cNvSpPr>
          <p:nvPr>
            <p:ph type="body" idx="1"/>
          </p:nvPr>
        </p:nvSpPr>
        <p:spPr bwMode="auto">
          <a:noFill/>
        </p:spPr>
        <p:txBody>
          <a:bodyPr wrap="square" numCol="1" anchor="t" anchorCtr="0" compatLnSpc="1">
            <a:prstTxWarp prst="textNoShape">
              <a:avLst/>
            </a:prstTxWarp>
          </a:bodyPr>
          <a:lstStyle/>
          <a:p>
            <a:endParaRPr lang="tr-TR" altLang="tr-TR" smtClean="0"/>
          </a:p>
        </p:txBody>
      </p:sp>
      <p:sp>
        <p:nvSpPr>
          <p:cNvPr id="30724" name="Slayt Numarası Yer Tutucusu 3"/>
          <p:cNvSpPr>
            <a:spLocks noGrp="1"/>
          </p:cNvSpPr>
          <p:nvPr>
            <p:ph type="sldNum" sz="quarter" idx="5"/>
          </p:nvPr>
        </p:nvSpPr>
        <p:spPr bwMode="auto">
          <a:noFill/>
          <a:ln>
            <a:miter lim="800000"/>
            <a:headEnd/>
            <a:tailEnd/>
          </a:ln>
        </p:spPr>
        <p:txBody>
          <a:bodyPr/>
          <a:lstStyle/>
          <a:p>
            <a:fld id="{41CC6D5C-87AD-488C-A6B6-9384D2B5C6F0}" type="slidenum">
              <a:rPr lang="tr-TR" altLang="tr-TR" smtClean="0"/>
              <a:pPr/>
              <a:t>16</a:t>
            </a:fld>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ayt Görüntüsü Yer Tutucusu 1"/>
          <p:cNvSpPr>
            <a:spLocks noGrp="1" noRot="1" noChangeAspect="1" noTextEdit="1"/>
          </p:cNvSpPr>
          <p:nvPr>
            <p:ph type="sldImg"/>
          </p:nvPr>
        </p:nvSpPr>
        <p:spPr bwMode="auto">
          <a:noFill/>
          <a:ln>
            <a:solidFill>
              <a:srgbClr val="000000"/>
            </a:solidFill>
            <a:miter lim="800000"/>
            <a:headEnd/>
            <a:tailEnd/>
          </a:ln>
        </p:spPr>
      </p:sp>
      <p:sp>
        <p:nvSpPr>
          <p:cNvPr id="31747" name="Not Yer Tutucusu 2"/>
          <p:cNvSpPr>
            <a:spLocks noGrp="1"/>
          </p:cNvSpPr>
          <p:nvPr>
            <p:ph type="body" idx="1"/>
          </p:nvPr>
        </p:nvSpPr>
        <p:spPr bwMode="auto">
          <a:noFill/>
        </p:spPr>
        <p:txBody>
          <a:bodyPr wrap="square" numCol="1" anchor="t" anchorCtr="0" compatLnSpc="1">
            <a:prstTxWarp prst="textNoShape">
              <a:avLst/>
            </a:prstTxWarp>
          </a:bodyPr>
          <a:lstStyle/>
          <a:p>
            <a:endParaRPr lang="tr-TR" altLang="tr-TR" smtClean="0"/>
          </a:p>
        </p:txBody>
      </p:sp>
      <p:sp>
        <p:nvSpPr>
          <p:cNvPr id="31748" name="Slayt Numarası Yer Tutucusu 3"/>
          <p:cNvSpPr>
            <a:spLocks noGrp="1"/>
          </p:cNvSpPr>
          <p:nvPr>
            <p:ph type="sldNum" sz="quarter" idx="5"/>
          </p:nvPr>
        </p:nvSpPr>
        <p:spPr bwMode="auto">
          <a:noFill/>
          <a:ln>
            <a:miter lim="800000"/>
            <a:headEnd/>
            <a:tailEnd/>
          </a:ln>
        </p:spPr>
        <p:txBody>
          <a:bodyPr/>
          <a:lstStyle/>
          <a:p>
            <a:fld id="{B1D95173-FE80-4806-8C95-8178FA0C9FB1}" type="slidenum">
              <a:rPr lang="tr-TR" altLang="tr-TR" smtClean="0"/>
              <a:pPr/>
              <a:t>17</a:t>
            </a:fld>
            <a:endParaRPr lang="tr-TR" alt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ayt Görüntüsü Yer Tutucusu 1"/>
          <p:cNvSpPr>
            <a:spLocks noGrp="1" noRot="1" noChangeAspect="1" noTextEdit="1"/>
          </p:cNvSpPr>
          <p:nvPr>
            <p:ph type="sldImg"/>
          </p:nvPr>
        </p:nvSpPr>
        <p:spPr bwMode="auto">
          <a:noFill/>
          <a:ln>
            <a:solidFill>
              <a:srgbClr val="000000"/>
            </a:solidFill>
            <a:miter lim="800000"/>
            <a:headEnd/>
            <a:tailEnd/>
          </a:ln>
        </p:spPr>
      </p:sp>
      <p:sp>
        <p:nvSpPr>
          <p:cNvPr id="32771" name="Not Yer Tutucusu 2"/>
          <p:cNvSpPr>
            <a:spLocks noGrp="1"/>
          </p:cNvSpPr>
          <p:nvPr>
            <p:ph type="body" idx="1"/>
          </p:nvPr>
        </p:nvSpPr>
        <p:spPr bwMode="auto">
          <a:noFill/>
        </p:spPr>
        <p:txBody>
          <a:bodyPr wrap="square" numCol="1" anchor="t" anchorCtr="0" compatLnSpc="1">
            <a:prstTxWarp prst="textNoShape">
              <a:avLst/>
            </a:prstTxWarp>
          </a:bodyPr>
          <a:lstStyle/>
          <a:p>
            <a:endParaRPr lang="tr-TR" altLang="tr-TR" smtClean="0"/>
          </a:p>
        </p:txBody>
      </p:sp>
      <p:sp>
        <p:nvSpPr>
          <p:cNvPr id="32772" name="Slayt Numarası Yer Tutucusu 3"/>
          <p:cNvSpPr>
            <a:spLocks noGrp="1"/>
          </p:cNvSpPr>
          <p:nvPr>
            <p:ph type="sldNum" sz="quarter" idx="5"/>
          </p:nvPr>
        </p:nvSpPr>
        <p:spPr bwMode="auto">
          <a:noFill/>
          <a:ln>
            <a:miter lim="800000"/>
            <a:headEnd/>
            <a:tailEnd/>
          </a:ln>
        </p:spPr>
        <p:txBody>
          <a:bodyPr/>
          <a:lstStyle/>
          <a:p>
            <a:fld id="{AEA35CEB-9456-4C8C-80B0-5C244BA6368E}" type="slidenum">
              <a:rPr lang="tr-TR" altLang="tr-TR" smtClean="0"/>
              <a:pPr/>
              <a:t>18</a:t>
            </a:fld>
            <a:endParaRPr lang="tr-TR" alt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77542409-6A04-4DC6-AC3A-D3758287A8F2}" type="slidenum">
              <a:rPr lang="tr-TR" smtClean="0"/>
              <a:pPr/>
              <a:t>31</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3413789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410161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151393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208375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2945707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2550047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2729176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45207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285889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10321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pPr/>
              <a:t>13.12.2018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280390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13.12.2018</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 xmlns:p14="http://schemas.microsoft.com/office/powerpoint/2010/main" val="16225091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48.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8.xml"/><Relationship Id="rId16"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13578" cy="6858000"/>
          </a:xfrm>
          <a:prstGeom prst="rect">
            <a:avLst/>
          </a:prstGeom>
          <a:noFill/>
          <a:ln w="9525">
            <a:noFill/>
            <a:miter lim="800000"/>
            <a:headEnd/>
            <a:tailEnd/>
          </a:ln>
        </p:spPr>
      </p:pic>
      <p:sp>
        <p:nvSpPr>
          <p:cNvPr id="11" name="10 Metin kutusu"/>
          <p:cNvSpPr txBox="1"/>
          <p:nvPr/>
        </p:nvSpPr>
        <p:spPr>
          <a:xfrm>
            <a:off x="251520" y="4293096"/>
            <a:ext cx="7344816" cy="954107"/>
          </a:xfrm>
          <a:prstGeom prst="rect">
            <a:avLst/>
          </a:prstGeom>
          <a:solidFill>
            <a:schemeClr val="accent5">
              <a:lumMod val="20000"/>
              <a:lumOff val="80000"/>
            </a:schemeClr>
          </a:solidFill>
        </p:spPr>
        <p:txBody>
          <a:bodyPr wrap="square" rtlCol="0">
            <a:spAutoFit/>
          </a:bodyPr>
          <a:lstStyle/>
          <a:p>
            <a:pPr algn="ctr"/>
            <a:r>
              <a:rPr lang="tr-TR" sz="2800" dirty="0" smtClean="0">
                <a:solidFill>
                  <a:srgbClr val="0000CC"/>
                </a:solidFill>
              </a:rPr>
              <a:t>S.D.Ü. İdari Mali İşler Daire Başkanlığı</a:t>
            </a:r>
          </a:p>
          <a:p>
            <a:pPr algn="ctr"/>
            <a:r>
              <a:rPr lang="tr-TR" sz="2800" dirty="0" smtClean="0">
                <a:solidFill>
                  <a:srgbClr val="0000CC"/>
                </a:solidFill>
              </a:rPr>
              <a:t>Atık Yönetimi Birimi</a:t>
            </a:r>
            <a:endParaRPr lang="tr-TR" sz="2800" dirty="0">
              <a:solidFill>
                <a:srgbClr val="0000CC"/>
              </a:solidFill>
            </a:endParaRPr>
          </a:p>
        </p:txBody>
      </p:sp>
    </p:spTree>
    <p:extLst>
      <p:ext uri="{BB962C8B-B14F-4D97-AF65-F5344CB8AC3E}">
        <p14:creationId xmlns="" xmlns:p14="http://schemas.microsoft.com/office/powerpoint/2010/main" val="921158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176213" y="101600"/>
            <a:ext cx="8786812" cy="609600"/>
          </a:xfrm>
          <a:prstGeom prst="rect">
            <a:avLst/>
          </a:prstGeom>
          <a:solidFill>
            <a:srgbClr val="0070C0"/>
          </a:solidFill>
        </p:spPr>
        <p:txBody>
          <a:bodyPr anchor="ctr">
            <a:normAutofit fontScale="97500"/>
          </a:bodyPr>
          <a:lstStyle/>
          <a:p>
            <a:pPr>
              <a:defRPr/>
            </a:pPr>
            <a:r>
              <a:rPr lang="tr-TR" sz="2800" b="1" dirty="0">
                <a:solidFill>
                  <a:prstClr val="white"/>
                </a:solidFill>
                <a:latin typeface="Comic Sans MS" pitchFamily="66" charset="0"/>
              </a:rPr>
              <a:t>SIFIR ATIK PROJESİ- YOL HARİTASI</a:t>
            </a:r>
          </a:p>
        </p:txBody>
      </p:sp>
      <p:sp>
        <p:nvSpPr>
          <p:cNvPr id="6" name="5 Yuvarlatılmış Dikdörtgen"/>
          <p:cNvSpPr/>
          <p:nvPr/>
        </p:nvSpPr>
        <p:spPr>
          <a:xfrm>
            <a:off x="490538" y="1296988"/>
            <a:ext cx="2397125" cy="558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b="1" dirty="0">
                <a:solidFill>
                  <a:prstClr val="white"/>
                </a:solidFill>
              </a:rPr>
              <a:t>ODAK NOKTALARI</a:t>
            </a:r>
          </a:p>
        </p:txBody>
      </p:sp>
      <p:sp>
        <p:nvSpPr>
          <p:cNvPr id="7" name="6 Yuvarlatılmış Dikdörtgen"/>
          <p:cNvSpPr/>
          <p:nvPr/>
        </p:nvSpPr>
        <p:spPr>
          <a:xfrm>
            <a:off x="1322388" y="1966913"/>
            <a:ext cx="2168525" cy="560387"/>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b="1" dirty="0">
                <a:solidFill>
                  <a:prstClr val="white"/>
                </a:solidFill>
              </a:rPr>
              <a:t>MEVCUT DURUM</a:t>
            </a:r>
          </a:p>
        </p:txBody>
      </p:sp>
      <p:sp>
        <p:nvSpPr>
          <p:cNvPr id="8" name="7 Yuvarlatılmış Dikdörtgen"/>
          <p:cNvSpPr/>
          <p:nvPr/>
        </p:nvSpPr>
        <p:spPr>
          <a:xfrm>
            <a:off x="2171700" y="2705100"/>
            <a:ext cx="2005013" cy="558800"/>
          </a:xfrm>
          <a:prstGeom prst="roundRect">
            <a:avLst/>
          </a:prstGeom>
          <a:solidFill>
            <a:schemeClr val="accent1">
              <a:lumMod val="75000"/>
            </a:schemeClr>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tr-TR" b="1" dirty="0">
                <a:solidFill>
                  <a:prstClr val="white"/>
                </a:solidFill>
              </a:rPr>
              <a:t>PLANLAMA</a:t>
            </a:r>
          </a:p>
        </p:txBody>
      </p:sp>
      <p:sp>
        <p:nvSpPr>
          <p:cNvPr id="9" name="8 Yuvarlatılmış Dikdörtgen"/>
          <p:cNvSpPr/>
          <p:nvPr/>
        </p:nvSpPr>
        <p:spPr>
          <a:xfrm>
            <a:off x="3113088" y="3444875"/>
            <a:ext cx="2005012" cy="558800"/>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b="1" dirty="0">
                <a:solidFill>
                  <a:prstClr val="white"/>
                </a:solidFill>
              </a:rPr>
              <a:t>İHTİYAÇ</a:t>
            </a:r>
          </a:p>
        </p:txBody>
      </p:sp>
      <p:sp>
        <p:nvSpPr>
          <p:cNvPr id="10" name="9 Yuvarlatılmış Dikdörtgen"/>
          <p:cNvSpPr/>
          <p:nvPr/>
        </p:nvSpPr>
        <p:spPr>
          <a:xfrm>
            <a:off x="3983038" y="4151313"/>
            <a:ext cx="1993900" cy="5588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b="1" dirty="0">
                <a:solidFill>
                  <a:prstClr val="white"/>
                </a:solidFill>
              </a:rPr>
              <a:t>EĞİTİM</a:t>
            </a:r>
          </a:p>
        </p:txBody>
      </p:sp>
      <p:sp>
        <p:nvSpPr>
          <p:cNvPr id="11" name="10 Yuvarlatılmış Dikdörtgen"/>
          <p:cNvSpPr/>
          <p:nvPr/>
        </p:nvSpPr>
        <p:spPr>
          <a:xfrm>
            <a:off x="4884738" y="4875213"/>
            <a:ext cx="2014537" cy="558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b="1" dirty="0">
                <a:solidFill>
                  <a:prstClr val="white"/>
                </a:solidFill>
              </a:rPr>
              <a:t>UYGULAMA</a:t>
            </a:r>
          </a:p>
        </p:txBody>
      </p:sp>
      <p:sp>
        <p:nvSpPr>
          <p:cNvPr id="12" name="11 Yuvarlatılmış Dikdörtgen"/>
          <p:cNvSpPr/>
          <p:nvPr/>
        </p:nvSpPr>
        <p:spPr>
          <a:xfrm>
            <a:off x="5773738" y="5611813"/>
            <a:ext cx="2203450" cy="5588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b="1" dirty="0">
                <a:solidFill>
                  <a:prstClr val="white"/>
                </a:solidFill>
              </a:rPr>
              <a:t>DEĞERLENDİRME</a:t>
            </a:r>
          </a:p>
        </p:txBody>
      </p:sp>
      <p:sp>
        <p:nvSpPr>
          <p:cNvPr id="12298" name="13 Dikdörtgen"/>
          <p:cNvSpPr>
            <a:spLocks noChangeArrowheads="1"/>
          </p:cNvSpPr>
          <p:nvPr/>
        </p:nvSpPr>
        <p:spPr bwMode="auto">
          <a:xfrm>
            <a:off x="1712913" y="5675313"/>
            <a:ext cx="42386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b="1">
                <a:solidFill>
                  <a:srgbClr val="0000CC"/>
                </a:solidFill>
                <a:latin typeface="Times New Roman" pitchFamily="18" charset="0"/>
                <a:cs typeface="Times New Roman" pitchFamily="18" charset="0"/>
              </a:rPr>
              <a:t>(Raporlama, İzleme, Önlem, Revizyon)</a:t>
            </a:r>
            <a:endParaRPr lang="tr-TR">
              <a:solidFill>
                <a:srgbClr val="0000CC"/>
              </a:solidFill>
            </a:endParaRPr>
          </a:p>
        </p:txBody>
      </p:sp>
      <p:sp>
        <p:nvSpPr>
          <p:cNvPr id="12299" name="14 Dikdörtgen"/>
          <p:cNvSpPr>
            <a:spLocks noChangeArrowheads="1"/>
          </p:cNvSpPr>
          <p:nvPr/>
        </p:nvSpPr>
        <p:spPr bwMode="auto">
          <a:xfrm>
            <a:off x="3117850" y="1284288"/>
            <a:ext cx="3903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tr-TR" b="1">
                <a:solidFill>
                  <a:srgbClr val="0000CC"/>
                </a:solidFill>
                <a:latin typeface="Times New Roman" pitchFamily="18" charset="0"/>
                <a:cs typeface="Times New Roman" pitchFamily="18" charset="0"/>
              </a:rPr>
              <a:t>(İrtibat Noktası ve Ekip Belirlenmesi)</a:t>
            </a:r>
          </a:p>
        </p:txBody>
      </p:sp>
    </p:spTree>
    <p:extLst>
      <p:ext uri="{BB962C8B-B14F-4D97-AF65-F5344CB8AC3E}">
        <p14:creationId xmlns="" xmlns:p14="http://schemas.microsoft.com/office/powerpoint/2010/main" val="211137656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685" y="0"/>
            <a:ext cx="9128315" cy="1124744"/>
          </a:xfrm>
          <a:solidFill>
            <a:srgbClr val="0070C0"/>
          </a:solidFill>
        </p:spPr>
        <p:txBody>
          <a:bodyPr>
            <a:normAutofit fontScale="90000"/>
          </a:bodyPr>
          <a:lstStyle/>
          <a:p>
            <a:pPr lvl="0"/>
            <a:r>
              <a:rPr lang="tr-TR" b="1" dirty="0" smtClean="0">
                <a:solidFill>
                  <a:schemeClr val="bg1"/>
                </a:solidFill>
                <a:latin typeface="Times New Roman" pitchFamily="18" charset="0"/>
                <a:cs typeface="Times New Roman" pitchFamily="18" charset="0"/>
              </a:rPr>
              <a:t/>
            </a:r>
            <a:br>
              <a:rPr lang="tr-TR" b="1" dirty="0" smtClean="0">
                <a:solidFill>
                  <a:schemeClr val="bg1"/>
                </a:solidFill>
                <a:latin typeface="Times New Roman" pitchFamily="18" charset="0"/>
                <a:cs typeface="Times New Roman" pitchFamily="18" charset="0"/>
              </a:rPr>
            </a:br>
            <a:r>
              <a:rPr lang="tr-TR" b="1" dirty="0">
                <a:solidFill>
                  <a:schemeClr val="bg1"/>
                </a:solidFill>
                <a:latin typeface="Times New Roman" pitchFamily="18" charset="0"/>
                <a:cs typeface="Times New Roman" pitchFamily="18" charset="0"/>
              </a:rPr>
              <a:t/>
            </a:r>
            <a:br>
              <a:rPr lang="tr-TR" b="1" dirty="0">
                <a:solidFill>
                  <a:schemeClr val="bg1"/>
                </a:solidFill>
                <a:latin typeface="Times New Roman" pitchFamily="18" charset="0"/>
                <a:cs typeface="Times New Roman" pitchFamily="18" charset="0"/>
              </a:rPr>
            </a:br>
            <a:r>
              <a:rPr lang="tr-TR" sz="4000" b="1" dirty="0">
                <a:solidFill>
                  <a:schemeClr val="bg1"/>
                </a:solidFill>
                <a:latin typeface="Times New Roman" pitchFamily="18" charset="0"/>
                <a:cs typeface="Times New Roman" pitchFamily="18" charset="0"/>
              </a:rPr>
              <a:t>MEVCUT DURUMUN BELİRLENMESİ </a:t>
            </a:r>
            <a:r>
              <a:rPr lang="tr-TR" b="1" dirty="0">
                <a:solidFill>
                  <a:schemeClr val="bg1"/>
                </a:solidFill>
                <a:latin typeface="Times New Roman" pitchFamily="18" charset="0"/>
                <a:cs typeface="Times New Roman" pitchFamily="18" charset="0"/>
              </a:rPr>
              <a:t/>
            </a:r>
            <a:br>
              <a:rPr lang="tr-TR" b="1" dirty="0">
                <a:solidFill>
                  <a:schemeClr val="bg1"/>
                </a:solidFill>
                <a:latin typeface="Times New Roman" pitchFamily="18" charset="0"/>
                <a:cs typeface="Times New Roman" pitchFamily="18" charset="0"/>
              </a:rPr>
            </a:br>
            <a:endParaRPr lang="tr-TR" dirty="0"/>
          </a:p>
        </p:txBody>
      </p:sp>
      <p:graphicFrame>
        <p:nvGraphicFramePr>
          <p:cNvPr id="7" name="İçerik Yer Tutucusu 6"/>
          <p:cNvGraphicFramePr>
            <a:graphicFrameLocks noGrp="1"/>
          </p:cNvGraphicFramePr>
          <p:nvPr>
            <p:ph idx="1"/>
            <p:extLst>
              <p:ext uri="{D42A27DB-BD31-4B8C-83A1-F6EECF244321}">
                <p14:modId xmlns="" xmlns:p14="http://schemas.microsoft.com/office/powerpoint/2010/main" val="3965195949"/>
              </p:ext>
            </p:extLst>
          </p:nvPr>
        </p:nvGraphicFramePr>
        <p:xfrm>
          <a:off x="0" y="1203084"/>
          <a:ext cx="9144000" cy="5665718"/>
        </p:xfrm>
        <a:graphic>
          <a:graphicData uri="http://schemas.openxmlformats.org/drawingml/2006/table">
            <a:tbl>
              <a:tblPr firstRow="1" bandRow="1">
                <a:tableStyleId>{21E4AEA4-8DFA-4A89-87EB-49C32662AFE0}</a:tableStyleId>
              </a:tblPr>
              <a:tblGrid>
                <a:gridCol w="850461"/>
                <a:gridCol w="4260532"/>
                <a:gridCol w="4033007"/>
              </a:tblGrid>
              <a:tr h="504056">
                <a:tc>
                  <a:txBody>
                    <a:bodyPr/>
                    <a:lstStyle/>
                    <a:p>
                      <a:r>
                        <a:rPr lang="tr-TR" sz="1800" dirty="0" smtClean="0"/>
                        <a:t>Birim</a:t>
                      </a:r>
                      <a:endParaRPr lang="tr-TR" sz="1800" dirty="0">
                        <a:latin typeface="Times New Roman" pitchFamily="18" charset="0"/>
                        <a:cs typeface="Times New Roman" pitchFamily="18" charset="0"/>
                      </a:endParaRPr>
                    </a:p>
                  </a:txBody>
                  <a:tcPr/>
                </a:tc>
                <a:tc gridSpan="2">
                  <a:txBody>
                    <a:bodyPr/>
                    <a:lstStyle/>
                    <a:p>
                      <a:pPr algn="ctr"/>
                      <a:r>
                        <a:rPr lang="tr-TR" sz="2000" dirty="0" smtClean="0"/>
                        <a:t>Atık Türüne göre 2’ye ayrılır</a:t>
                      </a:r>
                      <a:endParaRPr lang="tr-TR" sz="2000" dirty="0">
                        <a:latin typeface="Times New Roman" pitchFamily="18" charset="0"/>
                        <a:cs typeface="Times New Roman" pitchFamily="18" charset="0"/>
                      </a:endParaRPr>
                    </a:p>
                  </a:txBody>
                  <a:tcPr/>
                </a:tc>
                <a:tc hMerge="1">
                  <a:txBody>
                    <a:bodyPr/>
                    <a:lstStyle/>
                    <a:p>
                      <a:pPr algn="ctr"/>
                      <a:endParaRPr lang="tr-TR" dirty="0"/>
                    </a:p>
                  </a:txBody>
                  <a:tcPr/>
                </a:tc>
              </a:tr>
              <a:tr h="442193">
                <a:tc>
                  <a:txBody>
                    <a:bodyPr/>
                    <a:lstStyle/>
                    <a:p>
                      <a:endParaRPr lang="tr-TR" dirty="0">
                        <a:latin typeface="Comic Sans MS" pitchFamily="66" charset="0"/>
                        <a:cs typeface="Calibri" pitchFamily="34" charset="0"/>
                      </a:endParaRPr>
                    </a:p>
                  </a:txBody>
                  <a:tcPr/>
                </a:tc>
                <a:tc>
                  <a:txBody>
                    <a:bodyPr/>
                    <a:lstStyle/>
                    <a:p>
                      <a:pPr algn="ctr"/>
                      <a:r>
                        <a:rPr lang="tr-TR" sz="1800" dirty="0" smtClean="0"/>
                        <a:t>Tehlikesiz</a:t>
                      </a:r>
                      <a:r>
                        <a:rPr lang="tr-TR" sz="1800" baseline="0" dirty="0" smtClean="0"/>
                        <a:t> atıklar</a:t>
                      </a:r>
                      <a:endParaRPr lang="tr-TR" sz="1800" b="1" dirty="0">
                        <a:solidFill>
                          <a:srgbClr val="FF0000"/>
                        </a:solidFill>
                        <a:latin typeface="Times New Roman" pitchFamily="18" charset="0"/>
                        <a:cs typeface="Times New Roman" pitchFamily="18" charset="0"/>
                      </a:endParaRPr>
                    </a:p>
                  </a:txBody>
                  <a:tcPr/>
                </a:tc>
                <a:tc>
                  <a:txBody>
                    <a:bodyPr/>
                    <a:lstStyle/>
                    <a:p>
                      <a:pPr algn="ctr"/>
                      <a:r>
                        <a:rPr lang="tr-TR" sz="1800" dirty="0" smtClean="0"/>
                        <a:t>Tehlikeli Atıklar</a:t>
                      </a:r>
                      <a:endParaRPr lang="tr-TR" sz="1800" b="1" dirty="0">
                        <a:solidFill>
                          <a:srgbClr val="FF0000"/>
                        </a:solidFill>
                        <a:latin typeface="Times New Roman" pitchFamily="18" charset="0"/>
                        <a:cs typeface="Times New Roman" pitchFamily="18" charset="0"/>
                      </a:endParaRPr>
                    </a:p>
                  </a:txBody>
                  <a:tcPr/>
                </a:tc>
              </a:tr>
              <a:tr h="1244749">
                <a:tc>
                  <a:txBody>
                    <a:bodyPr/>
                    <a:lstStyle/>
                    <a:p>
                      <a:pPr algn="ctr"/>
                      <a:r>
                        <a:rPr lang="tr-TR" sz="1600" dirty="0" smtClean="0"/>
                        <a:t>OFİS</a:t>
                      </a:r>
                      <a:endParaRPr lang="tr-TR" sz="1600" b="1" dirty="0">
                        <a:solidFill>
                          <a:srgbClr val="FF0000"/>
                        </a:solidFill>
                        <a:latin typeface="Times New Roman" pitchFamily="18" charset="0"/>
                        <a:cs typeface="Times New Roman" pitchFamily="18" charset="0"/>
                      </a:endParaRPr>
                    </a:p>
                  </a:txBody>
                  <a:tcPr vert="vert270" anchor="ctr"/>
                </a:tc>
                <a:tc>
                  <a:txBody>
                    <a:bodyPr/>
                    <a:lstStyle/>
                    <a:p>
                      <a:r>
                        <a:rPr lang="tr-TR" sz="1800" kern="1200" baseline="0" dirty="0" smtClean="0"/>
                        <a:t>-Atık kağıt-karton, plastik, cam, metal, </a:t>
                      </a:r>
                      <a:r>
                        <a:rPr lang="tr-TR" sz="1800" kern="1200" baseline="0" dirty="0" err="1" smtClean="0"/>
                        <a:t>kompozit</a:t>
                      </a:r>
                      <a:r>
                        <a:rPr lang="tr-TR" sz="1800" kern="1200" baseline="0" dirty="0" smtClean="0"/>
                        <a:t> malzemeler vb. </a:t>
                      </a:r>
                    </a:p>
                    <a:p>
                      <a:r>
                        <a:rPr lang="tr-TR" sz="1800" kern="1200" baseline="0" dirty="0" smtClean="0"/>
                        <a:t>-Geri dönüşümü mümkün olmayan atıklar (süprüntü, ıslak mendil vb.) 	</a:t>
                      </a:r>
                      <a:endParaRPr lang="tr-TR" sz="1800" kern="1200" baseline="0" dirty="0" smtClean="0">
                        <a:solidFill>
                          <a:schemeClr val="tx2"/>
                        </a:solidFill>
                        <a:latin typeface="Times New Roman" pitchFamily="18" charset="0"/>
                        <a:ea typeface="+mn-ea"/>
                        <a:cs typeface="Times New Roman" pitchFamily="18" charset="0"/>
                      </a:endParaRPr>
                    </a:p>
                  </a:txBody>
                  <a:tcPr anchor="ctr"/>
                </a:tc>
                <a:tc>
                  <a:txBody>
                    <a:bodyPr/>
                    <a:lstStyle/>
                    <a:p>
                      <a:pPr>
                        <a:buFontTx/>
                        <a:buChar char="-"/>
                      </a:pPr>
                      <a:r>
                        <a:rPr lang="tr-TR" sz="1800" kern="1200" baseline="0" dirty="0" smtClean="0"/>
                        <a:t>AEEE ve parçaları (</a:t>
                      </a:r>
                      <a:r>
                        <a:rPr lang="tr-TR" sz="1800" kern="1200" baseline="0" dirty="0" err="1" smtClean="0"/>
                        <a:t>Floresan</a:t>
                      </a:r>
                      <a:r>
                        <a:rPr lang="tr-TR" sz="1800" kern="1200" baseline="0" dirty="0" smtClean="0"/>
                        <a:t>, ampuller, bilgisayar, telefon, </a:t>
                      </a:r>
                      <a:r>
                        <a:rPr lang="tr-TR" sz="1800" kern="1200" baseline="0" dirty="0" err="1" smtClean="0"/>
                        <a:t>makina</a:t>
                      </a:r>
                      <a:r>
                        <a:rPr lang="tr-TR" sz="1800" kern="1200" baseline="0" dirty="0" smtClean="0"/>
                        <a:t> parçaları vb.) </a:t>
                      </a:r>
                    </a:p>
                    <a:p>
                      <a:pPr>
                        <a:buFontTx/>
                        <a:buChar char="-"/>
                      </a:pPr>
                      <a:r>
                        <a:rPr lang="tr-TR" sz="1800" kern="1200" baseline="0" dirty="0" smtClean="0"/>
                        <a:t> Atık toner ve kartuş ,  Atık piller 	</a:t>
                      </a:r>
                      <a:endParaRPr lang="tr-TR" sz="1800" kern="1200" baseline="0" dirty="0" smtClean="0">
                        <a:solidFill>
                          <a:schemeClr val="tx2"/>
                        </a:solidFill>
                        <a:latin typeface="Times New Roman" pitchFamily="18" charset="0"/>
                        <a:ea typeface="+mn-ea"/>
                        <a:cs typeface="Times New Roman" pitchFamily="18" charset="0"/>
                      </a:endParaRPr>
                    </a:p>
                  </a:txBody>
                  <a:tcPr anchor="ctr"/>
                </a:tc>
              </a:tr>
              <a:tr h="1939756">
                <a:tc>
                  <a:txBody>
                    <a:bodyPr/>
                    <a:lstStyle/>
                    <a:p>
                      <a:pPr algn="ctr"/>
                      <a:r>
                        <a:rPr lang="tr-TR" sz="1600" dirty="0" smtClean="0"/>
                        <a:t>YEMEKHANE</a:t>
                      </a:r>
                      <a:endParaRPr lang="tr-TR" sz="1600" b="1" dirty="0">
                        <a:solidFill>
                          <a:srgbClr val="FF0000"/>
                        </a:solidFill>
                        <a:latin typeface="Times New Roman" pitchFamily="18" charset="0"/>
                        <a:cs typeface="Times New Roman" pitchFamily="18" charset="0"/>
                      </a:endParaRPr>
                    </a:p>
                  </a:txBody>
                  <a:tcPr vert="vert270" anchor="ctr"/>
                </a:tc>
                <a:tc>
                  <a:txBody>
                    <a:bodyPr/>
                    <a:lstStyle/>
                    <a:p>
                      <a:r>
                        <a:rPr lang="tr-TR" sz="1800" kern="1200" baseline="0" dirty="0" smtClean="0"/>
                        <a:t>- Çiğ sebze ve meyve artıkları, Et, tavuk, balık ve yumurta artıkları , Pişmiş yemek artıkları, Ekmek artıkları </a:t>
                      </a:r>
                    </a:p>
                    <a:p>
                      <a:pPr>
                        <a:buFontTx/>
                        <a:buNone/>
                      </a:pPr>
                      <a:r>
                        <a:rPr lang="tr-TR" sz="1800" kern="1200" baseline="0" dirty="0" smtClean="0"/>
                        <a:t>- Atık kağıt-karton, plastik, cam, metal, </a:t>
                      </a:r>
                      <a:r>
                        <a:rPr lang="tr-TR" sz="1800" kern="1200" baseline="0" dirty="0" err="1" smtClean="0"/>
                        <a:t>kompozit</a:t>
                      </a:r>
                      <a:r>
                        <a:rPr lang="tr-TR" sz="1800" kern="1200" baseline="0" dirty="0" smtClean="0"/>
                        <a:t> malzemeler vb. </a:t>
                      </a:r>
                    </a:p>
                    <a:p>
                      <a:r>
                        <a:rPr lang="tr-TR" sz="1800" kern="1200" baseline="0" dirty="0" smtClean="0"/>
                        <a:t>-Geri dönüşümü mümkün olmayan atıklar (ıslak mendil, kürdan, porselen tabak vb.)	</a:t>
                      </a:r>
                      <a:endParaRPr lang="tr-TR" sz="1800" kern="1200" baseline="0" dirty="0" smtClean="0">
                        <a:solidFill>
                          <a:schemeClr val="tx2"/>
                        </a:solidFill>
                        <a:latin typeface="Times New Roman" pitchFamily="18" charset="0"/>
                        <a:ea typeface="+mn-ea"/>
                        <a:cs typeface="Times New Roman" pitchFamily="18" charset="0"/>
                      </a:endParaRPr>
                    </a:p>
                  </a:txBody>
                  <a:tcPr anchor="ctr"/>
                </a:tc>
                <a:tc>
                  <a:txBody>
                    <a:bodyPr/>
                    <a:lstStyle/>
                    <a:p>
                      <a:endParaRPr lang="tr-TR" sz="1800" kern="1200" baseline="0" dirty="0" smtClean="0"/>
                    </a:p>
                    <a:p>
                      <a:r>
                        <a:rPr lang="tr-TR" sz="1800" kern="1200" baseline="0" dirty="0" smtClean="0"/>
                        <a:t>- Bitkisel atık yağ 	</a:t>
                      </a:r>
                    </a:p>
                    <a:p>
                      <a:endParaRPr lang="tr-TR" sz="1800" dirty="0">
                        <a:solidFill>
                          <a:schemeClr val="tx2"/>
                        </a:solidFill>
                        <a:latin typeface="Times New Roman" pitchFamily="18" charset="0"/>
                        <a:cs typeface="Times New Roman" pitchFamily="18" charset="0"/>
                      </a:endParaRPr>
                    </a:p>
                  </a:txBody>
                  <a:tcPr anchor="ctr"/>
                </a:tc>
              </a:tr>
              <a:tr h="1044793">
                <a:tc>
                  <a:txBody>
                    <a:bodyPr/>
                    <a:lstStyle/>
                    <a:p>
                      <a:pPr algn="ctr"/>
                      <a:endParaRPr lang="tr-TR" sz="1600" kern="1200" baseline="0" dirty="0" smtClean="0"/>
                    </a:p>
                    <a:p>
                      <a:pPr algn="ctr"/>
                      <a:r>
                        <a:rPr lang="tr-TR" sz="1600" kern="1200" baseline="0" dirty="0" smtClean="0"/>
                        <a:t>LABORATUVAR</a:t>
                      </a:r>
                    </a:p>
                    <a:p>
                      <a:pPr algn="ctr"/>
                      <a:endParaRPr lang="tr-TR" sz="1600" b="1" dirty="0">
                        <a:solidFill>
                          <a:srgbClr val="FF0000"/>
                        </a:solidFill>
                        <a:latin typeface="Times New Roman" pitchFamily="18" charset="0"/>
                        <a:cs typeface="Times New Roman" pitchFamily="18" charset="0"/>
                      </a:endParaRPr>
                    </a:p>
                  </a:txBody>
                  <a:tcPr vert="vert270" anchor="ctr"/>
                </a:tc>
                <a:tc>
                  <a:txBody>
                    <a:bodyPr/>
                    <a:lstStyle/>
                    <a:p>
                      <a:r>
                        <a:rPr lang="tr-TR" sz="1800" kern="1200" baseline="0" dirty="0" smtClean="0"/>
                        <a:t>-Atık kağıt-karton, cam, plastik, metal, </a:t>
                      </a:r>
                      <a:r>
                        <a:rPr lang="tr-TR" sz="1800" kern="1200" baseline="0" dirty="0" err="1" smtClean="0"/>
                        <a:t>kompozit</a:t>
                      </a:r>
                      <a:r>
                        <a:rPr lang="tr-TR" sz="1800" kern="1200" baseline="0" dirty="0" smtClean="0"/>
                        <a:t> vb. </a:t>
                      </a:r>
                    </a:p>
                    <a:p>
                      <a:r>
                        <a:rPr lang="tr-TR" sz="1800" kern="1200" baseline="0" dirty="0" smtClean="0"/>
                        <a:t>-Geri dönüşümü mümkün olmayan atıklar (süprüntü, ıslak mendil vb.) </a:t>
                      </a:r>
                      <a:endParaRPr lang="tr-TR" sz="1800" kern="1200" baseline="0" dirty="0" smtClean="0">
                        <a:solidFill>
                          <a:schemeClr val="tx2"/>
                        </a:solidFill>
                        <a:latin typeface="Times New Roman" pitchFamily="18" charset="0"/>
                        <a:ea typeface="+mn-ea"/>
                        <a:cs typeface="Times New Roman" pitchFamily="18" charset="0"/>
                      </a:endParaRPr>
                    </a:p>
                  </a:txBody>
                  <a:tcPr anchor="ctr"/>
                </a:tc>
                <a:tc>
                  <a:txBody>
                    <a:bodyPr/>
                    <a:lstStyle/>
                    <a:p>
                      <a:pPr>
                        <a:buFontTx/>
                        <a:buChar char="-"/>
                      </a:pPr>
                      <a:r>
                        <a:rPr lang="tr-TR" sz="1800" kern="1200" baseline="0" dirty="0" smtClean="0"/>
                        <a:t>Reaktifler,   Çözücüler,   Numuneler </a:t>
                      </a:r>
                    </a:p>
                    <a:p>
                      <a:pPr>
                        <a:buFontTx/>
                        <a:buChar char="-"/>
                      </a:pPr>
                      <a:r>
                        <a:rPr lang="tr-TR" sz="1800" kern="1200" baseline="0" dirty="0" smtClean="0"/>
                        <a:t> Eski ölçüm aletleri , Piller,  Lam-lamel </a:t>
                      </a:r>
                    </a:p>
                    <a:p>
                      <a:r>
                        <a:rPr lang="tr-TR" sz="1800" kern="1200" baseline="0" dirty="0" smtClean="0"/>
                        <a:t>- Cam </a:t>
                      </a:r>
                      <a:r>
                        <a:rPr lang="tr-TR" sz="1800" kern="1200" baseline="0" dirty="0" err="1" smtClean="0"/>
                        <a:t>pastör</a:t>
                      </a:r>
                      <a:r>
                        <a:rPr lang="tr-TR" sz="1800" kern="1200" baseline="0" dirty="0" smtClean="0"/>
                        <a:t> pipeti , Basınçlı kaplar, Ağır metal içeren atıklar</a:t>
                      </a:r>
                      <a:endParaRPr lang="tr-TR" sz="1800" kern="1200" baseline="0" dirty="0" smtClean="0">
                        <a:solidFill>
                          <a:schemeClr val="tx2"/>
                        </a:solidFill>
                        <a:latin typeface="Times New Roman" pitchFamily="18" charset="0"/>
                        <a:ea typeface="+mn-ea"/>
                        <a:cs typeface="Times New Roman" pitchFamily="18" charset="0"/>
                      </a:endParaRPr>
                    </a:p>
                  </a:txBody>
                  <a:tcPr anchor="ctr"/>
                </a:tc>
              </a:tr>
            </a:tbl>
          </a:graphicData>
        </a:graphic>
      </p:graphicFrame>
    </p:spTree>
    <p:extLst>
      <p:ext uri="{BB962C8B-B14F-4D97-AF65-F5344CB8AC3E}">
        <p14:creationId xmlns="" xmlns:p14="http://schemas.microsoft.com/office/powerpoint/2010/main" val="2441590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a:xfrm>
            <a:off x="176213" y="146050"/>
            <a:ext cx="8786812" cy="5222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7500"/>
          </a:bodyPr>
          <a:lstStyle/>
          <a:p>
            <a:pPr defTabSz="914400" eaLnBrk="1" fontAlgn="auto" hangingPunct="1">
              <a:spcAft>
                <a:spcPts val="0"/>
              </a:spcAft>
              <a:defRPr/>
            </a:pPr>
            <a:r>
              <a:rPr lang="tr-TR" sz="2800" b="1" dirty="0">
                <a:solidFill>
                  <a:schemeClr val="bg1"/>
                </a:solidFill>
                <a:latin typeface="Comic Sans MS" pitchFamily="66" charset="0"/>
                <a:ea typeface="+mj-ea"/>
                <a:cs typeface="+mj-cs"/>
              </a:rPr>
              <a:t>MEVCUT DURUM</a:t>
            </a:r>
          </a:p>
        </p:txBody>
      </p:sp>
      <p:pic>
        <p:nvPicPr>
          <p:cNvPr id="1741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798513"/>
            <a:ext cx="9144000" cy="583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3068313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13 Aralık 2018</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13</a:t>
            </a:fld>
            <a:endParaRPr lang="tr-TR" dirty="0"/>
          </a:p>
        </p:txBody>
      </p:sp>
      <p:pic>
        <p:nvPicPr>
          <p:cNvPr id="5123" name="Picture 3" descr="C:\Users\ayse.budak\Downloads\20180315_081909.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051" t="19100" b="14233"/>
          <a:stretch/>
        </p:blipFill>
        <p:spPr bwMode="auto">
          <a:xfrm>
            <a:off x="3131840" y="1268760"/>
            <a:ext cx="3342816" cy="49637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4"/>
          <p:cNvGrpSpPr/>
          <p:nvPr/>
        </p:nvGrpSpPr>
        <p:grpSpPr>
          <a:xfrm>
            <a:off x="323326" y="1065541"/>
            <a:ext cx="2242607" cy="1165224"/>
            <a:chOff x="1637661" y="1340768"/>
            <a:chExt cx="3494368" cy="1361715"/>
          </a:xfrm>
        </p:grpSpPr>
        <p:pic>
          <p:nvPicPr>
            <p:cNvPr id="8" name="Picture 18"/>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3083007" y="1449982"/>
              <a:ext cx="2049022" cy="1252501"/>
            </a:xfrm>
            <a:prstGeom prst="round2DiagRect">
              <a:avLst/>
            </a:prstGeom>
            <a:ln>
              <a:noFill/>
            </a:ln>
          </p:spPr>
        </p:pic>
        <p:pic>
          <p:nvPicPr>
            <p:cNvPr id="9" name="Picture 19"/>
            <p:cNvPicPr>
              <a:picLocks noChangeAspect="1"/>
            </p:cNvPicPr>
            <p:nvPr/>
          </p:nvPicPr>
          <p:blipFill rotWithShape="1">
            <a:blip r:embed="rId4" cstate="print">
              <a:extLst>
                <a:ext uri="{28A0092B-C50C-407E-A947-70E740481C1C}">
                  <a14:useLocalDpi xmlns="" xmlns:a14="http://schemas.microsoft.com/office/drawing/2010/main"/>
                </a:ext>
              </a:extLst>
            </a:blip>
            <a:srcRect/>
            <a:stretch/>
          </p:blipFill>
          <p:spPr>
            <a:xfrm>
              <a:off x="1637661" y="1340768"/>
              <a:ext cx="1575119" cy="1361715"/>
            </a:xfrm>
            <a:prstGeom prst="round2DiagRect">
              <a:avLst/>
            </a:prstGeom>
            <a:ln>
              <a:noFill/>
            </a:ln>
          </p:spPr>
        </p:pic>
      </p:grpSp>
      <p:pic>
        <p:nvPicPr>
          <p:cNvPr id="10" name="Picture 9" descr="BuYukkutu_orjinal_dus"/>
          <p:cNvPicPr>
            <a:picLocks noChangeAspect="1" noChangeArrowheads="1"/>
          </p:cNvPicPr>
          <p:nvPr/>
        </p:nvPicPr>
        <p:blipFill>
          <a:blip r:embed="rId5" cstate="print"/>
          <a:srcRect/>
          <a:stretch>
            <a:fillRect/>
          </a:stretch>
        </p:blipFill>
        <p:spPr bwMode="auto">
          <a:xfrm>
            <a:off x="405945" y="2230765"/>
            <a:ext cx="2077370" cy="2439966"/>
          </a:xfrm>
          <a:prstGeom prst="rect">
            <a:avLst/>
          </a:prstGeom>
          <a:noFill/>
          <a:ln w="9525">
            <a:solidFill>
              <a:schemeClr val="tx1"/>
            </a:solidFill>
            <a:miter lim="800000"/>
            <a:headEnd/>
            <a:tailEnd/>
          </a:ln>
        </p:spPr>
      </p:pic>
      <p:pic>
        <p:nvPicPr>
          <p:cNvPr id="11"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5100" y="4757738"/>
            <a:ext cx="1999059" cy="187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 name="Picture 2" descr="C:\Users\ayse.budak\Downloads\20180227_163421.jpg"/>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9708" t="5332" r="10815" b="24549"/>
          <a:stretch/>
        </p:blipFill>
        <p:spPr bwMode="auto">
          <a:xfrm>
            <a:off x="6742555" y="1886105"/>
            <a:ext cx="1678193" cy="350948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Başlık 1"/>
          <p:cNvSpPr txBox="1">
            <a:spLocks/>
          </p:cNvSpPr>
          <p:nvPr/>
        </p:nvSpPr>
        <p:spPr>
          <a:xfrm>
            <a:off x="395536" y="188520"/>
            <a:ext cx="8212635" cy="864216"/>
          </a:xfrm>
          <a:prstGeom prst="rect">
            <a:avLst/>
          </a:prstGeom>
          <a:solidFill>
            <a:srgbClr val="0070C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Çevre ve Şehircilik İl Müdürlüğünce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noProof="0" dirty="0" smtClean="0">
                <a:ln>
                  <a:noFill/>
                </a:ln>
                <a:solidFill>
                  <a:schemeClr val="bg1"/>
                </a:solidFill>
                <a:effectLst/>
                <a:uLnTx/>
                <a:uFillTx/>
                <a:latin typeface="Times New Roman" pitchFamily="18" charset="0"/>
                <a:ea typeface="+mj-ea"/>
                <a:cs typeface="Times New Roman" pitchFamily="18" charset="0"/>
              </a:rPr>
              <a:t>Yapılan Çalışmalar</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Tree>
    <p:extLst>
      <p:ext uri="{BB962C8B-B14F-4D97-AF65-F5344CB8AC3E}">
        <p14:creationId xmlns="" xmlns:p14="http://schemas.microsoft.com/office/powerpoint/2010/main" val="27660174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Users\user\Downloads\WhatsApp Image 2018-12-04 at 00.31.46.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t="5357"/>
          <a:stretch>
            <a:fillRect/>
          </a:stretch>
        </p:blipFill>
        <p:spPr bwMode="auto">
          <a:xfrm>
            <a:off x="323528" y="836712"/>
            <a:ext cx="8496944" cy="580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Picture 5" descr="atÄ±k pil kutusu ile ilgili gÃ¶rsel sonuc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52320" y="4725144"/>
            <a:ext cx="1019175" cy="176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Başlık 1"/>
          <p:cNvSpPr txBox="1">
            <a:spLocks/>
          </p:cNvSpPr>
          <p:nvPr/>
        </p:nvSpPr>
        <p:spPr>
          <a:xfrm>
            <a:off x="323528" y="116512"/>
            <a:ext cx="8424936" cy="504176"/>
          </a:xfrm>
          <a:prstGeom prst="rect">
            <a:avLst/>
          </a:prstGeom>
          <a:solidFill>
            <a:srgbClr val="0070C0"/>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S.D.Ü. Uygulamaları</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Tree>
    <p:extLst>
      <p:ext uri="{BB962C8B-B14F-4D97-AF65-F5344CB8AC3E}">
        <p14:creationId xmlns="" xmlns:p14="http://schemas.microsoft.com/office/powerpoint/2010/main" val="436789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txBox="1">
            <a:spLocks/>
          </p:cNvSpPr>
          <p:nvPr/>
        </p:nvSpPr>
        <p:spPr>
          <a:xfrm>
            <a:off x="176213" y="101600"/>
            <a:ext cx="8786812" cy="5365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7500"/>
          </a:bodyPr>
          <a:lstStyle/>
          <a:p>
            <a:pPr defTabSz="914400" eaLnBrk="1" fontAlgn="auto" hangingPunct="1">
              <a:spcAft>
                <a:spcPts val="0"/>
              </a:spcAft>
              <a:defRPr/>
            </a:pPr>
            <a:r>
              <a:rPr lang="tr-TR" sz="2700" b="1" dirty="0">
                <a:solidFill>
                  <a:schemeClr val="bg1"/>
                </a:solidFill>
                <a:latin typeface="Comic Sans MS" pitchFamily="66" charset="0"/>
                <a:ea typeface="+mj-ea"/>
                <a:cs typeface="+mj-cs"/>
              </a:rPr>
              <a:t>ODAK NOKTASI</a:t>
            </a:r>
          </a:p>
        </p:txBody>
      </p:sp>
      <p:pic>
        <p:nvPicPr>
          <p:cNvPr id="13315" name="Picture 2"/>
          <p:cNvPicPr>
            <a:picLocks noChangeAspect="1" noChangeArrowheads="1"/>
          </p:cNvPicPr>
          <p:nvPr/>
        </p:nvPicPr>
        <p:blipFill>
          <a:blip r:embed="rId2" cstate="print"/>
          <a:srcRect/>
          <a:stretch>
            <a:fillRect/>
          </a:stretch>
        </p:blipFill>
        <p:spPr bwMode="auto">
          <a:xfrm>
            <a:off x="261938" y="1509713"/>
            <a:ext cx="4860925" cy="3552825"/>
          </a:xfrm>
          <a:prstGeom prst="rect">
            <a:avLst/>
          </a:prstGeom>
          <a:noFill/>
          <a:ln w="9525">
            <a:noFill/>
            <a:miter lim="800000"/>
            <a:headEnd/>
            <a:tailEnd/>
          </a:ln>
        </p:spPr>
      </p:pic>
      <p:sp>
        <p:nvSpPr>
          <p:cNvPr id="13316" name="10 Metin kutusu"/>
          <p:cNvSpPr txBox="1">
            <a:spLocks noChangeArrowheads="1"/>
          </p:cNvSpPr>
          <p:nvPr/>
        </p:nvSpPr>
        <p:spPr bwMode="auto">
          <a:xfrm>
            <a:off x="5268913" y="1465263"/>
            <a:ext cx="3454400" cy="1201737"/>
          </a:xfrm>
          <a:prstGeom prst="rect">
            <a:avLst/>
          </a:prstGeom>
          <a:noFill/>
          <a:ln w="9525">
            <a:noFill/>
            <a:miter lim="800000"/>
            <a:headEnd/>
            <a:tailEnd/>
          </a:ln>
        </p:spPr>
        <p:txBody>
          <a:bodyPr>
            <a:spAutoFit/>
          </a:bodyPr>
          <a:lstStyle/>
          <a:p>
            <a:r>
              <a:rPr lang="tr-TR" sz="2400" b="1">
                <a:solidFill>
                  <a:srgbClr val="FF0000"/>
                </a:solidFill>
              </a:rPr>
              <a:t>Odak noktası</a:t>
            </a:r>
          </a:p>
          <a:p>
            <a:r>
              <a:rPr lang="tr-TR" sz="2400" b="1"/>
              <a:t>Prof. Dr. İsmail Tosun</a:t>
            </a:r>
          </a:p>
          <a:p>
            <a:r>
              <a:rPr lang="tr-TR" sz="2400" b="1"/>
              <a:t>Doç. Dr. Mehmet Beyhan</a:t>
            </a:r>
          </a:p>
        </p:txBody>
      </p:sp>
      <p:sp>
        <p:nvSpPr>
          <p:cNvPr id="13317" name="11 Metin kutusu"/>
          <p:cNvSpPr txBox="1">
            <a:spLocks noChangeArrowheads="1"/>
          </p:cNvSpPr>
          <p:nvPr/>
        </p:nvSpPr>
        <p:spPr bwMode="auto">
          <a:xfrm>
            <a:off x="5311775" y="3149600"/>
            <a:ext cx="3643313" cy="2246313"/>
          </a:xfrm>
          <a:prstGeom prst="rect">
            <a:avLst/>
          </a:prstGeom>
          <a:noFill/>
          <a:ln w="9525">
            <a:noFill/>
            <a:miter lim="800000"/>
            <a:headEnd/>
            <a:tailEnd/>
          </a:ln>
        </p:spPr>
        <p:txBody>
          <a:bodyPr>
            <a:spAutoFit/>
          </a:bodyPr>
          <a:lstStyle/>
          <a:p>
            <a:r>
              <a:rPr lang="tr-TR" sz="2000" b="1" dirty="0" smtClean="0">
                <a:solidFill>
                  <a:srgbClr val="FF0000"/>
                </a:solidFill>
              </a:rPr>
              <a:t>Organizasyon Ekibi</a:t>
            </a:r>
            <a:endParaRPr lang="tr-TR" sz="2000" b="1" dirty="0">
              <a:solidFill>
                <a:srgbClr val="FF0000"/>
              </a:solidFill>
            </a:endParaRPr>
          </a:p>
          <a:p>
            <a:r>
              <a:rPr lang="tr-TR" sz="2000" b="1" dirty="0"/>
              <a:t>Doç. Dr. B.İlker Harman</a:t>
            </a:r>
          </a:p>
          <a:p>
            <a:r>
              <a:rPr lang="tr-TR" sz="2000" b="1" dirty="0"/>
              <a:t>Doç. Dr. M. Yunus </a:t>
            </a:r>
            <a:r>
              <a:rPr lang="tr-TR" sz="2000" b="1" dirty="0" err="1"/>
              <a:t>Pamukoğlu</a:t>
            </a:r>
            <a:endParaRPr lang="tr-TR" sz="2000" b="1" dirty="0"/>
          </a:p>
          <a:p>
            <a:r>
              <a:rPr lang="tr-TR" sz="2000" b="1" dirty="0"/>
              <a:t>Araş. Gör. N. Berk </a:t>
            </a:r>
            <a:r>
              <a:rPr lang="tr-TR" sz="2000" b="1" dirty="0" err="1"/>
              <a:t>Bıtrak</a:t>
            </a:r>
            <a:endParaRPr lang="tr-TR" sz="2000" b="1" dirty="0"/>
          </a:p>
          <a:p>
            <a:r>
              <a:rPr lang="tr-TR" sz="2000" b="1" dirty="0"/>
              <a:t>Araş. Gör. Kemal Sülük</a:t>
            </a:r>
          </a:p>
          <a:p>
            <a:r>
              <a:rPr lang="tr-TR" sz="2000" b="1" dirty="0"/>
              <a:t>Araş. Gör. Umut Bekçi</a:t>
            </a:r>
          </a:p>
          <a:p>
            <a:r>
              <a:rPr lang="tr-TR" sz="2000" b="1" dirty="0"/>
              <a:t>Çevre Yük. Müh. Fevzi Şevik</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3" cstate="print"/>
          <a:srcRect/>
          <a:stretch>
            <a:fillRect/>
          </a:stretch>
        </p:blipFill>
        <p:spPr bwMode="auto">
          <a:xfrm>
            <a:off x="5037138" y="4581525"/>
            <a:ext cx="3543300" cy="2203450"/>
          </a:xfrm>
          <a:prstGeom prst="rect">
            <a:avLst/>
          </a:prstGeom>
          <a:noFill/>
          <a:ln w="9525">
            <a:solidFill>
              <a:schemeClr val="accent1"/>
            </a:solidFill>
            <a:miter lim="800000"/>
            <a:headEnd/>
            <a:tailEnd/>
          </a:ln>
        </p:spPr>
      </p:pic>
      <p:pic>
        <p:nvPicPr>
          <p:cNvPr id="14339" name="Picture 7"/>
          <p:cNvPicPr>
            <a:picLocks noChangeAspect="1" noChangeArrowheads="1"/>
          </p:cNvPicPr>
          <p:nvPr/>
        </p:nvPicPr>
        <p:blipFill>
          <a:blip r:embed="rId4" cstate="print"/>
          <a:srcRect/>
          <a:stretch>
            <a:fillRect/>
          </a:stretch>
        </p:blipFill>
        <p:spPr bwMode="auto">
          <a:xfrm>
            <a:off x="0" y="0"/>
            <a:ext cx="9144000" cy="4513263"/>
          </a:xfrm>
          <a:prstGeom prst="rect">
            <a:avLst/>
          </a:prstGeom>
          <a:noFill/>
          <a:ln w="9525">
            <a:noFill/>
            <a:miter lim="800000"/>
            <a:headEnd/>
            <a:tailEnd/>
          </a:ln>
        </p:spPr>
      </p:pic>
      <p:sp>
        <p:nvSpPr>
          <p:cNvPr id="4" name="Başlık 1"/>
          <p:cNvSpPr txBox="1">
            <a:spLocks/>
          </p:cNvSpPr>
          <p:nvPr/>
        </p:nvSpPr>
        <p:spPr>
          <a:xfrm>
            <a:off x="6764338" y="276225"/>
            <a:ext cx="2176462" cy="9286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0000"/>
          </a:bodyPr>
          <a:lstStyle/>
          <a:p>
            <a:pPr defTabSz="914400" eaLnBrk="1" fontAlgn="auto" hangingPunct="1">
              <a:spcAft>
                <a:spcPts val="0"/>
              </a:spcAft>
              <a:defRPr/>
            </a:pPr>
            <a:r>
              <a:rPr lang="tr-TR" sz="2700" b="1" dirty="0">
                <a:solidFill>
                  <a:schemeClr val="bg1"/>
                </a:solidFill>
                <a:latin typeface="Comic Sans MS" pitchFamily="66" charset="0"/>
                <a:ea typeface="+mj-ea"/>
                <a:cs typeface="+mj-cs"/>
              </a:rPr>
              <a:t>Atık Yönetimi Yönergesi</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174625" y="973138"/>
            <a:ext cx="8650288" cy="9286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tr-TR" dirty="0">
                <a:solidFill>
                  <a:schemeClr val="tx1"/>
                </a:solidFill>
              </a:rPr>
              <a:t>Atık yönetimi koordinasyonu ve atık yönetimi ile ilgili işlerin </a:t>
            </a:r>
            <a:r>
              <a:rPr lang="tr-TR" dirty="0" err="1">
                <a:solidFill>
                  <a:schemeClr val="tx1"/>
                </a:solidFill>
              </a:rPr>
              <a:t>sekreterya</a:t>
            </a:r>
            <a:r>
              <a:rPr lang="tr-TR" dirty="0">
                <a:solidFill>
                  <a:schemeClr val="tx1"/>
                </a:solidFill>
              </a:rPr>
              <a:t> hizmetleri </a:t>
            </a:r>
            <a:r>
              <a:rPr lang="tr-TR" b="1" dirty="0">
                <a:solidFill>
                  <a:srgbClr val="FF0000"/>
                </a:solidFill>
              </a:rPr>
              <a:t>İdari ve Mali İşler Daire Başkanlığı </a:t>
            </a:r>
            <a:r>
              <a:rPr lang="tr-TR" dirty="0">
                <a:solidFill>
                  <a:schemeClr val="tx1"/>
                </a:solidFill>
              </a:rPr>
              <a:t>tarafından gerçekleştirilir.</a:t>
            </a:r>
          </a:p>
        </p:txBody>
      </p:sp>
      <p:sp>
        <p:nvSpPr>
          <p:cNvPr id="5" name="Başlık 1"/>
          <p:cNvSpPr txBox="1">
            <a:spLocks/>
          </p:cNvSpPr>
          <p:nvPr/>
        </p:nvSpPr>
        <p:spPr>
          <a:xfrm>
            <a:off x="176213" y="146050"/>
            <a:ext cx="8786812" cy="522288"/>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97500"/>
          </a:bodyPr>
          <a:lstStyle/>
          <a:p>
            <a:pPr defTabSz="914400" eaLnBrk="1" fontAlgn="auto" hangingPunct="1">
              <a:spcAft>
                <a:spcPts val="0"/>
              </a:spcAft>
              <a:defRPr/>
            </a:pPr>
            <a:r>
              <a:rPr lang="tr-TR" sz="2800" dirty="0">
                <a:solidFill>
                  <a:schemeClr val="tx1"/>
                </a:solidFill>
              </a:rPr>
              <a:t>SDÜ Atık Yönetimi Koordinasyonu</a:t>
            </a:r>
            <a:endParaRPr lang="tr-TR" sz="2800" b="1" dirty="0">
              <a:solidFill>
                <a:schemeClr val="tx1"/>
              </a:solidFill>
              <a:latin typeface="Comic Sans MS" pitchFamily="66" charset="0"/>
              <a:ea typeface="+mj-ea"/>
              <a:cs typeface="+mj-cs"/>
            </a:endParaRPr>
          </a:p>
        </p:txBody>
      </p:sp>
      <p:sp>
        <p:nvSpPr>
          <p:cNvPr id="15364" name="7 Dikdörtgen"/>
          <p:cNvSpPr>
            <a:spLocks noChangeArrowheads="1"/>
          </p:cNvSpPr>
          <p:nvPr/>
        </p:nvSpPr>
        <p:spPr bwMode="auto">
          <a:xfrm>
            <a:off x="276225" y="2374900"/>
            <a:ext cx="8447088" cy="3595688"/>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nSpc>
                <a:spcPct val="150000"/>
              </a:lnSpc>
            </a:pPr>
            <a:r>
              <a:rPr lang="tr-TR" sz="2200" b="1">
                <a:solidFill>
                  <a:srgbClr val="FF0000"/>
                </a:solidFill>
              </a:rPr>
              <a:t>Başkanlığın görevleri :</a:t>
            </a:r>
          </a:p>
          <a:p>
            <a:pPr>
              <a:lnSpc>
                <a:spcPct val="150000"/>
              </a:lnSpc>
              <a:buFont typeface="Arial" charset="0"/>
              <a:buChar char="•"/>
            </a:pPr>
            <a:r>
              <a:rPr lang="tr-TR" sz="2200"/>
              <a:t>  Birim Atık Sorumlularının koordinasyonunu sağlamak.</a:t>
            </a:r>
          </a:p>
          <a:p>
            <a:pPr>
              <a:lnSpc>
                <a:spcPct val="150000"/>
              </a:lnSpc>
              <a:buFont typeface="Arial" charset="0"/>
              <a:buChar char="•"/>
            </a:pPr>
            <a:r>
              <a:rPr lang="tr-TR" sz="2200"/>
              <a:t>  Yönergenin güncellenmesini ve/veya yenilenmesini teklif etmek.</a:t>
            </a:r>
          </a:p>
          <a:p>
            <a:pPr>
              <a:lnSpc>
                <a:spcPct val="150000"/>
              </a:lnSpc>
              <a:buFont typeface="Arial" charset="0"/>
              <a:buChar char="•"/>
            </a:pPr>
            <a:r>
              <a:rPr lang="tr-TR" sz="2200"/>
              <a:t>  Gerekli hususlarda Atık Yönetimi Danışma Kurulu'ndan görüş almak.</a:t>
            </a:r>
          </a:p>
          <a:p>
            <a:pPr>
              <a:lnSpc>
                <a:spcPct val="150000"/>
              </a:lnSpc>
              <a:buFont typeface="Arial" charset="0"/>
              <a:buChar char="•"/>
            </a:pPr>
            <a:r>
              <a:rPr lang="tr-TR" sz="2200"/>
              <a:t>  Atık yönetimi eğitimlerinin ve bilgilendirme toplantılarını, Atık Yönetimi Danışma Kurulu planlaması çerçevesinde Birimler düzeyinde organize etmek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txBox="1">
            <a:spLocks/>
          </p:cNvSpPr>
          <p:nvPr/>
        </p:nvSpPr>
        <p:spPr>
          <a:xfrm>
            <a:off x="176213" y="146050"/>
            <a:ext cx="8786812" cy="522288"/>
          </a:xfrm>
          <a:prstGeom prst="rect">
            <a:avLst/>
          </a:prstGeom>
        </p:spPr>
        <p:style>
          <a:lnRef idx="1">
            <a:schemeClr val="accent1"/>
          </a:lnRef>
          <a:fillRef idx="2">
            <a:schemeClr val="accent1"/>
          </a:fillRef>
          <a:effectRef idx="1">
            <a:schemeClr val="accent1"/>
          </a:effectRef>
          <a:fontRef idx="minor">
            <a:schemeClr val="dk1"/>
          </a:fontRef>
        </p:style>
        <p:txBody>
          <a:bodyPr anchor="ctr">
            <a:normAutofit fontScale="97500"/>
          </a:bodyPr>
          <a:lstStyle/>
          <a:p>
            <a:pPr defTabSz="914400" eaLnBrk="1" fontAlgn="auto" hangingPunct="1">
              <a:spcAft>
                <a:spcPts val="0"/>
              </a:spcAft>
              <a:defRPr/>
            </a:pPr>
            <a:r>
              <a:rPr lang="tr-TR" sz="2800" b="1" dirty="0">
                <a:solidFill>
                  <a:srgbClr val="FF0000"/>
                </a:solidFill>
              </a:rPr>
              <a:t>Birim Atık Sorumlusu</a:t>
            </a:r>
            <a:endParaRPr lang="tr-TR" sz="2800" b="1" dirty="0">
              <a:solidFill>
                <a:schemeClr val="tx1"/>
              </a:solidFill>
              <a:latin typeface="Comic Sans MS" pitchFamily="66" charset="0"/>
              <a:ea typeface="+mj-ea"/>
              <a:cs typeface="+mj-cs"/>
            </a:endParaRPr>
          </a:p>
        </p:txBody>
      </p:sp>
      <p:sp>
        <p:nvSpPr>
          <p:cNvPr id="6" name="5 Yuvarlatılmış Dikdörtgen"/>
          <p:cNvSpPr/>
          <p:nvPr/>
        </p:nvSpPr>
        <p:spPr>
          <a:xfrm>
            <a:off x="203200" y="1074738"/>
            <a:ext cx="8678863" cy="5508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tr-TR" b="1" dirty="0">
                <a:solidFill>
                  <a:srgbClr val="FF0000"/>
                </a:solidFill>
              </a:rPr>
              <a:t>Birim Atık Sorumlusu</a:t>
            </a:r>
            <a:r>
              <a:rPr lang="tr-TR" dirty="0">
                <a:solidFill>
                  <a:schemeClr val="tx1"/>
                </a:solidFill>
              </a:rPr>
              <a:t>; Birimin idari en üst yöneticisidir. </a:t>
            </a:r>
          </a:p>
        </p:txBody>
      </p:sp>
      <p:sp>
        <p:nvSpPr>
          <p:cNvPr id="16388" name="6 Dikdörtgen"/>
          <p:cNvSpPr>
            <a:spLocks noChangeArrowheads="1"/>
          </p:cNvSpPr>
          <p:nvPr/>
        </p:nvSpPr>
        <p:spPr bwMode="auto">
          <a:xfrm>
            <a:off x="231775" y="1795463"/>
            <a:ext cx="8723313" cy="4154487"/>
          </a:xfrm>
          <a:prstGeom prst="rect">
            <a:avLst/>
          </a:prstGeom>
          <a:blipFill dpi="0" rotWithShape="1">
            <a:blip r:embed="rId3" cstate="print"/>
            <a:srcRect/>
            <a:tile tx="0" ty="0" sx="100000" sy="100000" flip="none" algn="tl"/>
          </a:blipFill>
          <a:ln w="9525">
            <a:noFill/>
            <a:miter lim="800000"/>
            <a:headEnd/>
            <a:tailEnd/>
          </a:ln>
        </p:spPr>
        <p:txBody>
          <a:bodyPr>
            <a:spAutoFit/>
          </a:bodyPr>
          <a:lstStyle/>
          <a:p>
            <a:pPr>
              <a:lnSpc>
                <a:spcPct val="110000"/>
              </a:lnSpc>
            </a:pPr>
            <a:r>
              <a:rPr lang="tr-TR" sz="2000" b="1">
                <a:solidFill>
                  <a:srgbClr val="FF0000"/>
                </a:solidFill>
              </a:rPr>
              <a:t>Görevleri :</a:t>
            </a:r>
          </a:p>
          <a:p>
            <a:pPr>
              <a:lnSpc>
                <a:spcPct val="110000"/>
              </a:lnSpc>
              <a:buFont typeface="Arial" charset="0"/>
              <a:buChar char="•"/>
            </a:pPr>
            <a:r>
              <a:rPr lang="tr-TR" sz="2000"/>
              <a:t>  Atık Yönetim Planlarının hazırlanması,</a:t>
            </a:r>
          </a:p>
          <a:p>
            <a:pPr>
              <a:lnSpc>
                <a:spcPct val="110000"/>
              </a:lnSpc>
              <a:buFont typeface="Arial" charset="0"/>
              <a:buChar char="•"/>
            </a:pPr>
            <a:r>
              <a:rPr lang="tr-TR" sz="2000"/>
              <a:t>  Atık Yönetimi ile ilgili ihtiyaçların belirlenmesi,</a:t>
            </a:r>
          </a:p>
          <a:p>
            <a:pPr>
              <a:lnSpc>
                <a:spcPct val="110000"/>
              </a:lnSpc>
              <a:buFont typeface="Arial" charset="0"/>
              <a:buChar char="•"/>
            </a:pPr>
            <a:r>
              <a:rPr lang="tr-TR" sz="2000"/>
              <a:t>  Birimde eğitim ve bilinçlendirme çalışmalarının yapılması,</a:t>
            </a:r>
          </a:p>
          <a:p>
            <a:pPr>
              <a:lnSpc>
                <a:spcPct val="110000"/>
              </a:lnSpc>
              <a:buFont typeface="Arial" charset="0"/>
              <a:buChar char="•"/>
            </a:pPr>
            <a:r>
              <a:rPr lang="tr-TR" sz="2000"/>
              <a:t>  Atık oluşturma potansiyeli olan faaliyetlerin belirlenmesi ve takibi,</a:t>
            </a:r>
          </a:p>
          <a:p>
            <a:pPr>
              <a:lnSpc>
                <a:spcPct val="110000"/>
              </a:lnSpc>
              <a:buFont typeface="Arial" charset="0"/>
              <a:buChar char="•"/>
            </a:pPr>
            <a:r>
              <a:rPr lang="tr-TR" sz="2000"/>
              <a:t>  Birimlerde oluşan atıkların ayrıştırılarak kayıt altına alınması, atık yönetimi ile ilgili işlemlerin yürütülmesi ve düzenli olarak iletilmesi,</a:t>
            </a:r>
          </a:p>
          <a:p>
            <a:pPr>
              <a:lnSpc>
                <a:spcPct val="110000"/>
              </a:lnSpc>
              <a:buFont typeface="Arial" charset="0"/>
              <a:buChar char="•"/>
            </a:pPr>
            <a:r>
              <a:rPr lang="tr-TR" sz="2000"/>
              <a:t>  Atıkların tanımlanması, sınıflandırılması, atık oluşumunun azaltılması, atık yönetiminde kullanılacak uygun poşet ve kapların belirlenmesi, atıkların gruplarına göre ayrı kaplarda toplanması, atıkların yeniden kullanımı, geri dönüşümü/geri kazanımı/bertaraf işlerinin yürütülmesi,</a:t>
            </a:r>
          </a:p>
          <a:p>
            <a:pPr>
              <a:lnSpc>
                <a:spcPct val="110000"/>
              </a:lnSpc>
              <a:buFont typeface="Arial" charset="0"/>
              <a:buChar char="•"/>
            </a:pPr>
            <a:r>
              <a:rPr lang="tr-TR" sz="2000"/>
              <a:t> Birimde atık yönetimi faaliyetlerinin denetlenmesi.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txBox="1">
            <a:spLocks/>
          </p:cNvSpPr>
          <p:nvPr/>
        </p:nvSpPr>
        <p:spPr>
          <a:xfrm>
            <a:off x="176213" y="101600"/>
            <a:ext cx="8786812" cy="676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7500"/>
          </a:bodyPr>
          <a:lstStyle/>
          <a:p>
            <a:pPr defTabSz="914400" eaLnBrk="1" fontAlgn="auto" hangingPunct="1">
              <a:spcAft>
                <a:spcPts val="0"/>
              </a:spcAft>
              <a:defRPr/>
            </a:pPr>
            <a:r>
              <a:rPr lang="tr-TR" sz="2600" b="1" dirty="0">
                <a:solidFill>
                  <a:schemeClr val="bg1"/>
                </a:solidFill>
                <a:latin typeface="Comic Sans MS" pitchFamily="66" charset="0"/>
                <a:ea typeface="+mj-ea"/>
                <a:cs typeface="+mj-cs"/>
              </a:rPr>
              <a:t>    </a:t>
            </a:r>
            <a:r>
              <a:rPr lang="tr-TR" sz="2600" b="1" dirty="0" smtClean="0">
                <a:solidFill>
                  <a:schemeClr val="bg1"/>
                </a:solidFill>
                <a:latin typeface="Comic Sans MS" pitchFamily="66" charset="0"/>
                <a:ea typeface="+mj-ea"/>
                <a:cs typeface="+mj-cs"/>
              </a:rPr>
              <a:t>MALZEMELER</a:t>
            </a:r>
            <a:endParaRPr lang="tr-TR" sz="2600" b="1" dirty="0">
              <a:solidFill>
                <a:schemeClr val="bg1"/>
              </a:solidFill>
              <a:latin typeface="Comic Sans MS" pitchFamily="66" charset="0"/>
              <a:ea typeface="+mj-ea"/>
              <a:cs typeface="+mj-cs"/>
            </a:endParaRPr>
          </a:p>
        </p:txBody>
      </p:sp>
      <p:pic>
        <p:nvPicPr>
          <p:cNvPr id="19459" name="10 Resim" descr="SÄ±fÄ±r AtÄ±k Projesi Geri DÃ¶nÃ¼ÅÃ¼m AtÄ±k Ãnitesi Mak-632c"/>
          <p:cNvPicPr>
            <a:picLocks noChangeAspect="1" noChangeArrowheads="1"/>
          </p:cNvPicPr>
          <p:nvPr/>
        </p:nvPicPr>
        <p:blipFill>
          <a:blip r:embed="rId2" cstate="print"/>
          <a:srcRect l="16512" t="4588" r="14713" b="5019"/>
          <a:stretch>
            <a:fillRect/>
          </a:stretch>
        </p:blipFill>
        <p:spPr bwMode="auto">
          <a:xfrm>
            <a:off x="2424113" y="4978400"/>
            <a:ext cx="1436687" cy="1519238"/>
          </a:xfrm>
          <a:prstGeom prst="rect">
            <a:avLst/>
          </a:prstGeom>
          <a:noFill/>
          <a:ln w="9525">
            <a:noFill/>
            <a:miter lim="800000"/>
            <a:headEnd/>
            <a:tailEnd/>
          </a:ln>
        </p:spPr>
      </p:pic>
      <p:graphicFrame>
        <p:nvGraphicFramePr>
          <p:cNvPr id="12" name="11 Tablo"/>
          <p:cNvGraphicFramePr>
            <a:graphicFrameLocks noGrp="1"/>
          </p:cNvGraphicFramePr>
          <p:nvPr/>
        </p:nvGraphicFramePr>
        <p:xfrm>
          <a:off x="798513" y="1344613"/>
          <a:ext cx="7708441" cy="3096791"/>
        </p:xfrm>
        <a:graphic>
          <a:graphicData uri="http://schemas.openxmlformats.org/drawingml/2006/table">
            <a:tbl>
              <a:tblPr/>
              <a:tblGrid>
                <a:gridCol w="5003810"/>
                <a:gridCol w="1617054"/>
                <a:gridCol w="1087577"/>
              </a:tblGrid>
              <a:tr h="830063">
                <a:tc>
                  <a:txBody>
                    <a:bodyPr/>
                    <a:lstStyle/>
                    <a:p>
                      <a:pPr algn="ctr">
                        <a:lnSpc>
                          <a:spcPct val="115000"/>
                        </a:lnSpc>
                        <a:spcAft>
                          <a:spcPts val="600"/>
                        </a:spcAft>
                      </a:pPr>
                      <a:r>
                        <a:rPr lang="tr-TR" sz="2000" b="0" dirty="0">
                          <a:latin typeface="Cambria" pitchFamily="18" charset="0"/>
                          <a:ea typeface="Cambria" pitchFamily="18" charset="0"/>
                          <a:cs typeface="Times New Roman"/>
                        </a:rPr>
                        <a:t>MALIN CİNSİ</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a:latin typeface="Cambria" pitchFamily="18" charset="0"/>
                          <a:ea typeface="Cambria" pitchFamily="18" charset="0"/>
                          <a:cs typeface="Times New Roman"/>
                        </a:rPr>
                        <a:t>BİRİMİ</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a:latin typeface="Cambria" pitchFamily="18" charset="0"/>
                          <a:ea typeface="Cambria" pitchFamily="18" charset="0"/>
                          <a:cs typeface="Times New Roman"/>
                        </a:rPr>
                        <a:t>MİKTARI</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324">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tr-TR" sz="2000" b="0" dirty="0" smtClean="0">
                          <a:solidFill>
                            <a:srgbClr val="000000"/>
                          </a:solidFill>
                          <a:latin typeface="Cambria" pitchFamily="18" charset="0"/>
                          <a:ea typeface="Cambria" pitchFamily="18" charset="0"/>
                          <a:cs typeface="Times New Roman"/>
                        </a:rPr>
                        <a:t>Paslanmaz</a:t>
                      </a:r>
                      <a:r>
                        <a:rPr lang="tr-TR" sz="2000" b="0" dirty="0" smtClean="0">
                          <a:latin typeface="Cambria" pitchFamily="18" charset="0"/>
                          <a:ea typeface="Cambria" pitchFamily="18" charset="0"/>
                          <a:cs typeface="Times New Roman"/>
                        </a:rPr>
                        <a:t> dörtlü geri dönüşüm ünitesi </a:t>
                      </a:r>
                      <a:r>
                        <a:rPr lang="tr-TR" sz="2000" b="0" dirty="0" smtClean="0">
                          <a:solidFill>
                            <a:srgbClr val="000000"/>
                          </a:solidFill>
                          <a:latin typeface="Cambria" pitchFamily="18" charset="0"/>
                          <a:ea typeface="Cambria" pitchFamily="18" charset="0"/>
                          <a:cs typeface="Times New Roman"/>
                        </a:rPr>
                        <a:t>(Adet)</a:t>
                      </a:r>
                      <a:endParaRPr lang="tr-TR" sz="2000" b="0" dirty="0" smtClean="0">
                        <a:latin typeface="Cambria" pitchFamily="18" charset="0"/>
                        <a:ea typeface="Cambria" pitchFamily="18" charset="0"/>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smtClean="0">
                          <a:latin typeface="Cambria" pitchFamily="18" charset="0"/>
                          <a:ea typeface="Cambria" pitchFamily="18" charset="0"/>
                          <a:cs typeface="Times New Roman"/>
                        </a:rPr>
                        <a:t>adet</a:t>
                      </a:r>
                      <a:endParaRPr lang="tr-TR" sz="2000" b="0" dirty="0">
                        <a:latin typeface="Cambria" pitchFamily="18" charset="0"/>
                        <a:ea typeface="Cambria" pitchFamily="18" charset="0"/>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smtClean="0">
                          <a:latin typeface="Cambria" pitchFamily="18" charset="0"/>
                          <a:ea typeface="Cambria" pitchFamily="18" charset="0"/>
                          <a:cs typeface="Times New Roman"/>
                        </a:rPr>
                        <a:t>5</a:t>
                      </a:r>
                      <a:endParaRPr lang="tr-TR" sz="2000" b="0" dirty="0">
                        <a:latin typeface="Cambria" pitchFamily="18" charset="0"/>
                        <a:ea typeface="Cambria" pitchFamily="18" charset="0"/>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324">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tr-TR" sz="2000" b="0" dirty="0" smtClean="0">
                          <a:solidFill>
                            <a:srgbClr val="000000"/>
                          </a:solidFill>
                          <a:latin typeface="Cambria" pitchFamily="18" charset="0"/>
                          <a:ea typeface="Cambria" pitchFamily="18" charset="0"/>
                          <a:cs typeface="Times New Roman"/>
                        </a:rPr>
                        <a:t>Plastik</a:t>
                      </a:r>
                      <a:r>
                        <a:rPr lang="tr-TR" sz="2000" b="0" dirty="0" smtClean="0">
                          <a:latin typeface="Cambria" pitchFamily="18" charset="0"/>
                          <a:ea typeface="Cambria" pitchFamily="18" charset="0"/>
                          <a:cs typeface="Times New Roman"/>
                        </a:rPr>
                        <a:t> Dörtlü </a:t>
                      </a:r>
                      <a:r>
                        <a:rPr lang="tr-TR" sz="2000" b="0" dirty="0" smtClean="0">
                          <a:solidFill>
                            <a:srgbClr val="000000"/>
                          </a:solidFill>
                          <a:latin typeface="Cambria" pitchFamily="18" charset="0"/>
                          <a:ea typeface="Cambria" pitchFamily="18" charset="0"/>
                          <a:cs typeface="Times New Roman"/>
                        </a:rPr>
                        <a:t>geri dönüşüm kutusu (Takım</a:t>
                      </a:r>
                      <a:r>
                        <a:rPr lang="tr-TR" sz="2000" b="0" dirty="0" smtClean="0">
                          <a:solidFill>
                            <a:schemeClr val="tx1"/>
                          </a:solidFill>
                          <a:latin typeface="Cambria" pitchFamily="18" charset="0"/>
                          <a:ea typeface="Cambria" pitchFamily="18" charset="0"/>
                          <a:cs typeface="Times New Roman"/>
                        </a:rPr>
                        <a:t>)</a:t>
                      </a:r>
                      <a:endParaRPr lang="tr-TR" sz="2000" b="0" dirty="0" smtClean="0">
                        <a:latin typeface="Cambria" pitchFamily="18" charset="0"/>
                        <a:ea typeface="Cambria" pitchFamily="18" charset="0"/>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smtClean="0">
                          <a:latin typeface="Cambria" pitchFamily="18" charset="0"/>
                          <a:ea typeface="Cambria" pitchFamily="18" charset="0"/>
                          <a:cs typeface="Times New Roman"/>
                        </a:rPr>
                        <a:t>Takım</a:t>
                      </a:r>
                      <a:endParaRPr lang="tr-TR" sz="2000" b="0" dirty="0">
                        <a:latin typeface="Cambria" pitchFamily="18" charset="0"/>
                        <a:ea typeface="Cambria" pitchFamily="18" charset="0"/>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a:latin typeface="Cambria" pitchFamily="18" charset="0"/>
                          <a:ea typeface="Cambria" pitchFamily="18" charset="0"/>
                          <a:cs typeface="Times New Roman"/>
                        </a:rPr>
                        <a:t>50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324">
                <a:tc>
                  <a:txBody>
                    <a:bodyPr/>
                    <a:lstStyle/>
                    <a:p>
                      <a:pPr algn="just">
                        <a:lnSpc>
                          <a:spcPct val="115000"/>
                        </a:lnSpc>
                        <a:spcAft>
                          <a:spcPts val="600"/>
                        </a:spcAft>
                      </a:pPr>
                      <a:r>
                        <a:rPr lang="tr-TR" sz="2000" b="0" dirty="0">
                          <a:latin typeface="Cambria" pitchFamily="18" charset="0"/>
                          <a:ea typeface="Cambria" pitchFamily="18" charset="0"/>
                          <a:cs typeface="Times New Roman"/>
                        </a:rPr>
                        <a:t>Sıfır Atık Projesi Uygulaması İçin Tanıtım Levhası</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a:latin typeface="Cambria" pitchFamily="18" charset="0"/>
                          <a:ea typeface="Cambria" pitchFamily="18" charset="0"/>
                          <a:cs typeface="Times New Roman"/>
                        </a:rPr>
                        <a:t>adet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a:latin typeface="Cambria" pitchFamily="18" charset="0"/>
                          <a:ea typeface="Cambria" pitchFamily="18" charset="0"/>
                          <a:cs typeface="Times New Roman"/>
                        </a:rPr>
                        <a:t>50</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324">
                <a:tc>
                  <a:txBody>
                    <a:bodyPr/>
                    <a:lstStyle/>
                    <a:p>
                      <a:pPr algn="just">
                        <a:lnSpc>
                          <a:spcPct val="115000"/>
                        </a:lnSpc>
                        <a:spcAft>
                          <a:spcPts val="600"/>
                        </a:spcAft>
                      </a:pPr>
                      <a:r>
                        <a:rPr lang="tr-TR" sz="2000" b="0" dirty="0">
                          <a:latin typeface="Cambria" pitchFamily="18" charset="0"/>
                          <a:ea typeface="Cambria" pitchFamily="18" charset="0"/>
                          <a:cs typeface="Times New Roman"/>
                        </a:rPr>
                        <a:t>Terazi (indikatörlü)</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a:latin typeface="Cambria" pitchFamily="18" charset="0"/>
                          <a:ea typeface="Cambria" pitchFamily="18" charset="0"/>
                          <a:cs typeface="Times New Roman"/>
                        </a:rPr>
                        <a:t>adet</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tr-TR" sz="2000" b="0" dirty="0">
                          <a:latin typeface="Cambria" pitchFamily="18" charset="0"/>
                          <a:ea typeface="Cambria" pitchFamily="18" charset="0"/>
                          <a:cs typeface="Times New Roman"/>
                        </a:rPr>
                        <a:t>1</a:t>
                      </a: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9486" name="12 Resim"/>
          <p:cNvPicPr>
            <a:picLocks noChangeAspect="1" noChangeArrowheads="1"/>
          </p:cNvPicPr>
          <p:nvPr/>
        </p:nvPicPr>
        <p:blipFill>
          <a:blip r:embed="rId3" cstate="print"/>
          <a:srcRect/>
          <a:stretch>
            <a:fillRect/>
          </a:stretch>
        </p:blipFill>
        <p:spPr bwMode="auto">
          <a:xfrm>
            <a:off x="6865938" y="5384800"/>
            <a:ext cx="2278062" cy="977900"/>
          </a:xfrm>
          <a:prstGeom prst="rect">
            <a:avLst/>
          </a:prstGeom>
          <a:noFill/>
          <a:ln w="9525">
            <a:solidFill>
              <a:schemeClr val="tx1"/>
            </a:solidFill>
            <a:miter lim="800000"/>
            <a:headEnd/>
            <a:tailEnd/>
          </a:ln>
        </p:spPr>
      </p:pic>
      <p:pic>
        <p:nvPicPr>
          <p:cNvPr id="19487" name="13 Resim"/>
          <p:cNvPicPr>
            <a:picLocks noChangeAspect="1" noChangeArrowheads="1"/>
          </p:cNvPicPr>
          <p:nvPr/>
        </p:nvPicPr>
        <p:blipFill>
          <a:blip r:embed="rId4" cstate="print"/>
          <a:srcRect/>
          <a:stretch>
            <a:fillRect/>
          </a:stretch>
        </p:blipFill>
        <p:spPr bwMode="auto">
          <a:xfrm>
            <a:off x="3797300" y="5021263"/>
            <a:ext cx="1790700" cy="1457325"/>
          </a:xfrm>
          <a:prstGeom prst="rect">
            <a:avLst/>
          </a:prstGeom>
          <a:noFill/>
          <a:ln w="9525">
            <a:noFill/>
            <a:miter lim="800000"/>
            <a:headEnd/>
            <a:tailEnd/>
          </a:ln>
        </p:spPr>
      </p:pic>
      <p:pic>
        <p:nvPicPr>
          <p:cNvPr id="19488" name="Picture 3" descr="C:\Users\user\Downloads\WhatsApp Image 2018-12-04 at 00.31.46.jpeg"/>
          <p:cNvPicPr>
            <a:picLocks noChangeAspect="1" noChangeArrowheads="1"/>
          </p:cNvPicPr>
          <p:nvPr/>
        </p:nvPicPr>
        <p:blipFill>
          <a:blip r:embed="rId5" cstate="print"/>
          <a:srcRect t="859"/>
          <a:stretch>
            <a:fillRect/>
          </a:stretch>
        </p:blipFill>
        <p:spPr bwMode="auto">
          <a:xfrm>
            <a:off x="146050" y="5002213"/>
            <a:ext cx="2030413" cy="1550987"/>
          </a:xfrm>
          <a:prstGeom prst="rect">
            <a:avLst/>
          </a:prstGeom>
          <a:noFill/>
          <a:ln w="9525">
            <a:noFill/>
            <a:miter lim="800000"/>
            <a:headEnd/>
            <a:tailEnd/>
          </a:ln>
        </p:spPr>
      </p:pic>
      <p:pic>
        <p:nvPicPr>
          <p:cNvPr id="19489" name="Picture 5" descr="atÄ±k pil kutusu ile ilgili gÃ¶rsel sonucu"/>
          <p:cNvPicPr>
            <a:picLocks noChangeAspect="1" noChangeArrowheads="1"/>
          </p:cNvPicPr>
          <p:nvPr/>
        </p:nvPicPr>
        <p:blipFill>
          <a:blip r:embed="rId6" cstate="print"/>
          <a:srcRect/>
          <a:stretch>
            <a:fillRect/>
          </a:stretch>
        </p:blipFill>
        <p:spPr bwMode="auto">
          <a:xfrm>
            <a:off x="5632450" y="4735513"/>
            <a:ext cx="1019175" cy="17605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Metin kutusu 2"/>
          <p:cNvSpPr txBox="1">
            <a:spLocks noChangeArrowheads="1"/>
          </p:cNvSpPr>
          <p:nvPr/>
        </p:nvSpPr>
        <p:spPr bwMode="auto">
          <a:xfrm>
            <a:off x="333375" y="192088"/>
            <a:ext cx="6851650" cy="584200"/>
          </a:xfrm>
          <a:prstGeom prst="rect">
            <a:avLst/>
          </a:prstGeom>
          <a:noFill/>
          <a:ln w="9525">
            <a:noFill/>
            <a:miter lim="800000"/>
            <a:headEnd/>
            <a:tailEnd/>
          </a:ln>
        </p:spPr>
        <p:txBody>
          <a:bodyPr>
            <a:spAutoFit/>
          </a:bodyPr>
          <a:lstStyle/>
          <a:p>
            <a:pPr algn="just"/>
            <a:r>
              <a:rPr lang="tr-TR" sz="3200" b="1">
                <a:solidFill>
                  <a:srgbClr val="FF0000"/>
                </a:solidFill>
                <a:latin typeface="Times New Roman" pitchFamily="18" charset="0"/>
                <a:cs typeface="Times New Roman" pitchFamily="18" charset="0"/>
              </a:rPr>
              <a:t>ATIK VE ATIK YÖNETİMİ</a:t>
            </a:r>
          </a:p>
        </p:txBody>
      </p:sp>
      <p:sp>
        <p:nvSpPr>
          <p:cNvPr id="6" name="Metin kutusu 5"/>
          <p:cNvSpPr txBox="1"/>
          <p:nvPr/>
        </p:nvSpPr>
        <p:spPr>
          <a:xfrm>
            <a:off x="304800" y="938213"/>
            <a:ext cx="8593138" cy="1200329"/>
          </a:xfrm>
          <a:prstGeom prst="rect">
            <a:avLst/>
          </a:prstGeom>
          <a:ln w="38100"/>
        </p:spPr>
        <p:style>
          <a:lnRef idx="2">
            <a:schemeClr val="accent1"/>
          </a:lnRef>
          <a:fillRef idx="1">
            <a:schemeClr val="lt1"/>
          </a:fillRef>
          <a:effectRef idx="0">
            <a:schemeClr val="accent1"/>
          </a:effectRef>
          <a:fontRef idx="minor">
            <a:schemeClr val="dk1"/>
          </a:fontRef>
        </p:style>
        <p:txBody>
          <a:bodyPr>
            <a:spAutoFit/>
          </a:bodyPr>
          <a:lstStyle/>
          <a:p>
            <a:pPr>
              <a:defRPr/>
            </a:pPr>
            <a:r>
              <a:rPr lang="tr-TR" altLang="tr-TR" sz="2400" dirty="0">
                <a:solidFill>
                  <a:srgbClr val="FF0000"/>
                </a:solidFill>
                <a:latin typeface="Cambria" pitchFamily="18" charset="0"/>
                <a:ea typeface="Cambria" pitchFamily="18" charset="0"/>
                <a:cs typeface="Times New Roman" panose="02020603050405020304" pitchFamily="18" charset="0"/>
              </a:rPr>
              <a:t>Atık:</a:t>
            </a:r>
          </a:p>
          <a:p>
            <a:pPr>
              <a:defRPr/>
            </a:pPr>
            <a:r>
              <a:rPr lang="tr-TR" altLang="tr-TR" sz="2400" dirty="0">
                <a:solidFill>
                  <a:srgbClr val="000000"/>
                </a:solidFill>
                <a:latin typeface="Cambria" pitchFamily="18" charset="0"/>
                <a:ea typeface="Cambria" pitchFamily="18" charset="0"/>
                <a:cs typeface="Times New Roman" panose="02020603050405020304" pitchFamily="18" charset="0"/>
              </a:rPr>
              <a:t>Herhangi bir faaliyet sonucu oluşan, </a:t>
            </a:r>
            <a:r>
              <a:rPr lang="tr-TR" sz="2400" dirty="0" smtClean="0"/>
              <a:t>çevreye atılan veya bırakılan ya da atılması zorunlu olan herhangi bir madde veya materyaldir.</a:t>
            </a:r>
            <a:endParaRPr lang="tr-TR" altLang="tr-TR" sz="2400" dirty="0">
              <a:solidFill>
                <a:srgbClr val="000000"/>
              </a:solidFill>
              <a:latin typeface="Cambria" pitchFamily="18" charset="0"/>
              <a:ea typeface="Cambria" pitchFamily="18" charset="0"/>
              <a:cs typeface="Times New Roman" panose="02020603050405020304" pitchFamily="18" charset="0"/>
            </a:endParaRPr>
          </a:p>
        </p:txBody>
      </p:sp>
      <p:pic>
        <p:nvPicPr>
          <p:cNvPr id="7" name="Picture 12" descr="C:\Users\TOS\Desktop\SİMGELER\images (7).jpg"/>
          <p:cNvPicPr>
            <a:picLocks noChangeAspect="1" noChangeArrowheads="1"/>
          </p:cNvPicPr>
          <p:nvPr/>
        </p:nvPicPr>
        <p:blipFill>
          <a:blip r:embed="rId2" cstate="print">
            <a:extLst/>
          </a:blip>
          <a:srcRect/>
          <a:stretch>
            <a:fillRect/>
          </a:stretch>
        </p:blipFill>
        <p:spPr bwMode="auto">
          <a:xfrm>
            <a:off x="6084168" y="2636912"/>
            <a:ext cx="2244433" cy="15410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pic>
        <p:nvPicPr>
          <p:cNvPr id="8" name="Picture 11" descr="C:\Users\TOS\Desktop\SİMGELER\images (6).jpg"/>
          <p:cNvPicPr>
            <a:picLocks noChangeAspect="1" noChangeArrowheads="1"/>
          </p:cNvPicPr>
          <p:nvPr/>
        </p:nvPicPr>
        <p:blipFill>
          <a:blip r:embed="rId3" cstate="print">
            <a:extLst/>
          </a:blip>
          <a:srcRect/>
          <a:stretch>
            <a:fillRect/>
          </a:stretch>
        </p:blipFill>
        <p:spPr bwMode="auto">
          <a:xfrm>
            <a:off x="6228184" y="4437112"/>
            <a:ext cx="2113472" cy="1640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5536" y="2924944"/>
            <a:ext cx="5280587" cy="2880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txBox="1">
            <a:spLocks/>
          </p:cNvSpPr>
          <p:nvPr/>
        </p:nvSpPr>
        <p:spPr>
          <a:xfrm>
            <a:off x="176213" y="101600"/>
            <a:ext cx="8786812" cy="6762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7500"/>
          </a:bodyPr>
          <a:lstStyle/>
          <a:p>
            <a:pPr defTabSz="914400" eaLnBrk="1" fontAlgn="auto" hangingPunct="1">
              <a:spcAft>
                <a:spcPts val="0"/>
              </a:spcAft>
              <a:defRPr/>
            </a:pPr>
            <a:r>
              <a:rPr lang="tr-TR" sz="2600" b="1" dirty="0">
                <a:solidFill>
                  <a:schemeClr val="bg1"/>
                </a:solidFill>
                <a:latin typeface="Comic Sans MS" pitchFamily="66" charset="0"/>
                <a:ea typeface="+mj-ea"/>
                <a:cs typeface="+mj-cs"/>
              </a:rPr>
              <a:t>EĞİTİM ÇALIŞMALARI</a:t>
            </a:r>
          </a:p>
        </p:txBody>
      </p:sp>
      <p:graphicFrame>
        <p:nvGraphicFramePr>
          <p:cNvPr id="4" name="3 Tablo"/>
          <p:cNvGraphicFramePr>
            <a:graphicFrameLocks noGrp="1"/>
          </p:cNvGraphicFramePr>
          <p:nvPr/>
        </p:nvGraphicFramePr>
        <p:xfrm>
          <a:off x="406400" y="931863"/>
          <a:ext cx="8258587" cy="5502082"/>
        </p:xfrm>
        <a:graphic>
          <a:graphicData uri="http://schemas.openxmlformats.org/drawingml/2006/table">
            <a:tbl>
              <a:tblPr/>
              <a:tblGrid>
                <a:gridCol w="1057707"/>
                <a:gridCol w="4472194"/>
                <a:gridCol w="1577809"/>
                <a:gridCol w="1150877"/>
              </a:tblGrid>
              <a:tr h="411483">
                <a:tc>
                  <a:txBody>
                    <a:bodyPr/>
                    <a:lstStyle/>
                    <a:p>
                      <a:pPr algn="ctr">
                        <a:lnSpc>
                          <a:spcPct val="115000"/>
                        </a:lnSpc>
                        <a:spcAft>
                          <a:spcPts val="0"/>
                        </a:spcAft>
                      </a:pPr>
                      <a:r>
                        <a:rPr lang="tr-TR" sz="1600" b="1" dirty="0">
                          <a:latin typeface="Times New Roman"/>
                          <a:ea typeface="Calibri"/>
                          <a:cs typeface="Times New Roman"/>
                        </a:rPr>
                        <a:t>No</a:t>
                      </a:r>
                      <a:endParaRPr lang="tr-TR" sz="1600" dirty="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just">
                        <a:lnSpc>
                          <a:spcPct val="115000"/>
                        </a:lnSpc>
                        <a:spcAft>
                          <a:spcPts val="0"/>
                        </a:spcAft>
                      </a:pPr>
                      <a:r>
                        <a:rPr lang="tr-TR" sz="1600" b="1">
                          <a:latin typeface="Times New Roman"/>
                          <a:ea typeface="Calibri"/>
                          <a:cs typeface="Times New Roman"/>
                        </a:rPr>
                        <a:t>Hedef kitle</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tr-TR" sz="1600" b="1">
                          <a:latin typeface="Times New Roman"/>
                          <a:ea typeface="Calibri"/>
                          <a:cs typeface="Times New Roman"/>
                        </a:rPr>
                        <a:t>Tarih/saat</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tr-TR" sz="1600" b="1">
                          <a:latin typeface="Times New Roman"/>
                          <a:ea typeface="Calibri"/>
                          <a:cs typeface="Times New Roman"/>
                        </a:rPr>
                        <a:t>Yer</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590040">
                <a:tc rowSpan="3">
                  <a:txBody>
                    <a:bodyPr/>
                    <a:lstStyle/>
                    <a:p>
                      <a:pPr algn="ctr">
                        <a:lnSpc>
                          <a:spcPct val="115000"/>
                        </a:lnSpc>
                        <a:spcAft>
                          <a:spcPts val="0"/>
                        </a:spcAft>
                      </a:pPr>
                      <a:r>
                        <a:rPr lang="tr-TR" sz="1600" b="1">
                          <a:latin typeface="Times New Roman"/>
                          <a:ea typeface="Calibri"/>
                          <a:cs typeface="Times New Roman"/>
                        </a:rPr>
                        <a:t>1</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a:latin typeface="Times New Roman"/>
                          <a:ea typeface="Calibri"/>
                          <a:cs typeface="Times New Roman"/>
                        </a:rPr>
                        <a:t>Rektörlükte çalışan Sürekli İşçiler</a:t>
                      </a:r>
                      <a:endParaRPr lang="tr-TR" sz="1600">
                        <a:latin typeface="Calibri"/>
                        <a:ea typeface="Calibri"/>
                        <a:cs typeface="Times New Roman"/>
                      </a:endParaRPr>
                    </a:p>
                    <a:p>
                      <a:pPr>
                        <a:lnSpc>
                          <a:spcPct val="115000"/>
                        </a:lnSpc>
                        <a:spcAft>
                          <a:spcPts val="0"/>
                        </a:spcAft>
                      </a:pPr>
                      <a:r>
                        <a:rPr lang="tr-TR" sz="1600">
                          <a:latin typeface="Times New Roman"/>
                          <a:ea typeface="Calibri"/>
                          <a:cs typeface="Times New Roman"/>
                        </a:rPr>
                        <a:t>(Temizlik personeli)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tr-TR" sz="1600">
                          <a:latin typeface="Times New Roman"/>
                          <a:ea typeface="Calibri"/>
                          <a:cs typeface="Times New Roman"/>
                        </a:rPr>
                        <a:t>30.11.2018 Cuma</a:t>
                      </a:r>
                      <a:endParaRPr lang="tr-TR" sz="1600">
                        <a:latin typeface="Calibri"/>
                        <a:ea typeface="Calibri"/>
                        <a:cs typeface="Times New Roman"/>
                      </a:endParaRPr>
                    </a:p>
                    <a:p>
                      <a:pPr algn="ctr">
                        <a:lnSpc>
                          <a:spcPct val="115000"/>
                        </a:lnSpc>
                        <a:spcAft>
                          <a:spcPts val="0"/>
                        </a:spcAft>
                      </a:pPr>
                      <a:r>
                        <a:rPr lang="tr-TR" sz="1600">
                          <a:latin typeface="Times New Roman"/>
                          <a:ea typeface="Calibri"/>
                          <a:cs typeface="Times New Roman"/>
                        </a:rPr>
                        <a:t>Saat 15.45</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15000"/>
                        </a:lnSpc>
                        <a:spcAft>
                          <a:spcPts val="0"/>
                        </a:spcAft>
                      </a:pPr>
                      <a:r>
                        <a:rPr lang="tr-TR" sz="1600">
                          <a:latin typeface="Times New Roman"/>
                          <a:ea typeface="Calibri"/>
                          <a:cs typeface="Times New Roman"/>
                        </a:rPr>
                        <a:t>E4-Aziz Ertunç Amfisi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2061">
                <a:tc vMerge="1">
                  <a:txBody>
                    <a:bodyPr/>
                    <a:lstStyle/>
                    <a:p>
                      <a:endParaRPr lang="tr-TR"/>
                    </a:p>
                  </a:txBody>
                  <a:tcPr/>
                </a:tc>
                <a:tc>
                  <a:txBody>
                    <a:bodyPr/>
                    <a:lstStyle/>
                    <a:p>
                      <a:pPr>
                        <a:lnSpc>
                          <a:spcPct val="115000"/>
                        </a:lnSpc>
                        <a:spcAft>
                          <a:spcPts val="0"/>
                        </a:spcAft>
                      </a:pPr>
                      <a:r>
                        <a:rPr lang="tr-TR" sz="1600">
                          <a:latin typeface="Times New Roman"/>
                          <a:ea typeface="Calibri"/>
                          <a:cs typeface="Times New Roman"/>
                        </a:rPr>
                        <a:t>Mühendislik Fakültesi'nde çalışan Sürekli İşçiler</a:t>
                      </a:r>
                      <a:endParaRPr lang="tr-TR" sz="1600">
                        <a:latin typeface="Calibri"/>
                        <a:ea typeface="Calibri"/>
                        <a:cs typeface="Times New Roman"/>
                      </a:endParaRPr>
                    </a:p>
                    <a:p>
                      <a:pPr>
                        <a:lnSpc>
                          <a:spcPct val="115000"/>
                        </a:lnSpc>
                        <a:spcAft>
                          <a:spcPts val="0"/>
                        </a:spcAft>
                      </a:pPr>
                      <a:r>
                        <a:rPr lang="tr-TR" sz="1600">
                          <a:latin typeface="Times New Roman"/>
                          <a:ea typeface="Calibri"/>
                          <a:cs typeface="Times New Roman"/>
                        </a:rPr>
                        <a:t>(Temizlik personeli)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r>
              <a:tr h="590040">
                <a:tc vMerge="1">
                  <a:txBody>
                    <a:bodyPr/>
                    <a:lstStyle/>
                    <a:p>
                      <a:endParaRPr lang="tr-TR"/>
                    </a:p>
                  </a:txBody>
                  <a:tcPr/>
                </a:tc>
                <a:tc>
                  <a:txBody>
                    <a:bodyPr/>
                    <a:lstStyle/>
                    <a:p>
                      <a:pPr>
                        <a:lnSpc>
                          <a:spcPct val="115000"/>
                        </a:lnSpc>
                        <a:spcAft>
                          <a:spcPts val="0"/>
                        </a:spcAft>
                      </a:pPr>
                      <a:r>
                        <a:rPr lang="tr-TR" sz="1600" dirty="0">
                          <a:latin typeface="Times New Roman"/>
                          <a:ea typeface="Calibri"/>
                          <a:cs typeface="Times New Roman"/>
                        </a:rPr>
                        <a:t>Mühendislik Fakültesi Kantin çalışanları</a:t>
                      </a:r>
                      <a:endParaRPr lang="tr-TR" sz="1600" dirty="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r>
              <a:tr h="411483">
                <a:tc rowSpan="4">
                  <a:txBody>
                    <a:bodyPr/>
                    <a:lstStyle/>
                    <a:p>
                      <a:pPr algn="ctr">
                        <a:lnSpc>
                          <a:spcPct val="115000"/>
                        </a:lnSpc>
                        <a:spcAft>
                          <a:spcPts val="0"/>
                        </a:spcAft>
                      </a:pPr>
                      <a:r>
                        <a:rPr lang="tr-TR" sz="1600" b="1">
                          <a:latin typeface="Times New Roman"/>
                          <a:ea typeface="Calibri"/>
                          <a:cs typeface="Times New Roman"/>
                        </a:rPr>
                        <a:t>2</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a:latin typeface="Times New Roman"/>
                          <a:ea typeface="Calibri"/>
                          <a:cs typeface="Times New Roman"/>
                        </a:rPr>
                        <a:t>Rektörlük İdari Personeli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15000"/>
                        </a:lnSpc>
                        <a:spcAft>
                          <a:spcPts val="0"/>
                        </a:spcAft>
                      </a:pPr>
                      <a:r>
                        <a:rPr lang="tr-TR" sz="1600">
                          <a:latin typeface="Times New Roman"/>
                          <a:ea typeface="Calibri"/>
                          <a:cs typeface="Times New Roman"/>
                        </a:rPr>
                        <a:t>04.12.2018 Salı</a:t>
                      </a:r>
                      <a:endParaRPr lang="tr-TR" sz="1600">
                        <a:latin typeface="Calibri"/>
                        <a:ea typeface="Calibri"/>
                        <a:cs typeface="Times New Roman"/>
                      </a:endParaRPr>
                    </a:p>
                    <a:p>
                      <a:pPr algn="ctr">
                        <a:lnSpc>
                          <a:spcPct val="115000"/>
                        </a:lnSpc>
                        <a:spcAft>
                          <a:spcPts val="0"/>
                        </a:spcAft>
                      </a:pPr>
                      <a:r>
                        <a:rPr lang="tr-TR" sz="1600">
                          <a:latin typeface="Times New Roman"/>
                          <a:ea typeface="Calibri"/>
                          <a:cs typeface="Times New Roman"/>
                        </a:rPr>
                        <a:t>Saat 15.45</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ctr">
                        <a:lnSpc>
                          <a:spcPct val="115000"/>
                        </a:lnSpc>
                        <a:spcAft>
                          <a:spcPts val="0"/>
                        </a:spcAft>
                      </a:pPr>
                      <a:r>
                        <a:rPr lang="tr-TR" sz="1600">
                          <a:latin typeface="Times New Roman"/>
                          <a:ea typeface="Calibri"/>
                          <a:cs typeface="Times New Roman"/>
                        </a:rPr>
                        <a:t>E8-Amfi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0040">
                <a:tc vMerge="1">
                  <a:txBody>
                    <a:bodyPr/>
                    <a:lstStyle/>
                    <a:p>
                      <a:endParaRPr lang="tr-TR"/>
                    </a:p>
                  </a:txBody>
                  <a:tcPr/>
                </a:tc>
                <a:tc>
                  <a:txBody>
                    <a:bodyPr/>
                    <a:lstStyle/>
                    <a:p>
                      <a:pPr>
                        <a:lnSpc>
                          <a:spcPct val="115000"/>
                        </a:lnSpc>
                        <a:spcAft>
                          <a:spcPts val="0"/>
                        </a:spcAft>
                      </a:pPr>
                      <a:r>
                        <a:rPr lang="tr-TR" sz="1600">
                          <a:latin typeface="Times New Roman"/>
                          <a:ea typeface="Calibri"/>
                          <a:cs typeface="Times New Roman"/>
                        </a:rPr>
                        <a:t>Mühendislik Fakültesi İdari Personeli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r>
              <a:tr h="590040">
                <a:tc vMerge="1">
                  <a:txBody>
                    <a:bodyPr/>
                    <a:lstStyle/>
                    <a:p>
                      <a:endParaRPr lang="tr-TR"/>
                    </a:p>
                  </a:txBody>
                  <a:tcPr/>
                </a:tc>
                <a:tc>
                  <a:txBody>
                    <a:bodyPr/>
                    <a:lstStyle/>
                    <a:p>
                      <a:pPr>
                        <a:lnSpc>
                          <a:spcPct val="115000"/>
                        </a:lnSpc>
                        <a:spcAft>
                          <a:spcPts val="0"/>
                        </a:spcAft>
                      </a:pPr>
                      <a:r>
                        <a:rPr lang="tr-TR" sz="1600">
                          <a:latin typeface="Times New Roman"/>
                          <a:ea typeface="Calibri"/>
                          <a:cs typeface="Times New Roman"/>
                        </a:rPr>
                        <a:t>Makina Mühendisliği Bölümü Akademik Personeli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r>
              <a:tr h="590040">
                <a:tc vMerge="1">
                  <a:txBody>
                    <a:bodyPr/>
                    <a:lstStyle/>
                    <a:p>
                      <a:endParaRPr lang="tr-TR"/>
                    </a:p>
                  </a:txBody>
                  <a:tcPr/>
                </a:tc>
                <a:tc>
                  <a:txBody>
                    <a:bodyPr/>
                    <a:lstStyle/>
                    <a:p>
                      <a:pPr>
                        <a:lnSpc>
                          <a:spcPct val="115000"/>
                        </a:lnSpc>
                        <a:spcAft>
                          <a:spcPts val="0"/>
                        </a:spcAft>
                      </a:pPr>
                      <a:r>
                        <a:rPr lang="tr-TR" sz="1600">
                          <a:latin typeface="Times New Roman"/>
                          <a:ea typeface="Calibri"/>
                          <a:cs typeface="Times New Roman"/>
                        </a:rPr>
                        <a:t>Çevre Mühendisliği Bölümü Akademik Personeli</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r>
              <a:tr h="862061">
                <a:tc>
                  <a:txBody>
                    <a:bodyPr/>
                    <a:lstStyle/>
                    <a:p>
                      <a:pPr algn="ctr">
                        <a:lnSpc>
                          <a:spcPct val="115000"/>
                        </a:lnSpc>
                        <a:spcAft>
                          <a:spcPts val="0"/>
                        </a:spcAft>
                      </a:pPr>
                      <a:r>
                        <a:rPr lang="tr-TR" sz="1600" b="1">
                          <a:latin typeface="Times New Roman"/>
                          <a:ea typeface="Calibri"/>
                          <a:cs typeface="Times New Roman"/>
                        </a:rPr>
                        <a:t>3</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600" dirty="0">
                          <a:latin typeface="Times New Roman"/>
                          <a:ea typeface="Calibri"/>
                          <a:cs typeface="Times New Roman"/>
                        </a:rPr>
                        <a:t>Çevre Mühendisliği Bölümü </a:t>
                      </a:r>
                      <a:r>
                        <a:rPr lang="tr-TR" sz="1600" dirty="0" smtClean="0">
                          <a:latin typeface="Times New Roman"/>
                          <a:ea typeface="Calibri"/>
                          <a:cs typeface="Times New Roman"/>
                        </a:rPr>
                        <a:t>Öğrencileri </a:t>
                      </a:r>
                      <a:endParaRPr lang="tr-TR" sz="1600" dirty="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600">
                          <a:latin typeface="Times New Roman"/>
                          <a:ea typeface="Calibri"/>
                          <a:cs typeface="Times New Roman"/>
                        </a:rPr>
                        <a:t>07.12.2018 Cuma</a:t>
                      </a:r>
                      <a:endParaRPr lang="tr-TR" sz="1600">
                        <a:latin typeface="Calibri"/>
                        <a:ea typeface="Calibri"/>
                        <a:cs typeface="Times New Roman"/>
                      </a:endParaRPr>
                    </a:p>
                    <a:p>
                      <a:pPr algn="ctr">
                        <a:lnSpc>
                          <a:spcPct val="115000"/>
                        </a:lnSpc>
                        <a:spcAft>
                          <a:spcPts val="0"/>
                        </a:spcAft>
                      </a:pPr>
                      <a:r>
                        <a:rPr lang="tr-TR" sz="1600">
                          <a:latin typeface="Times New Roman"/>
                          <a:ea typeface="Calibri"/>
                          <a:cs typeface="Times New Roman"/>
                        </a:rPr>
                        <a:t>Saat 15.45</a:t>
                      </a:r>
                      <a:endParaRPr lang="tr-TR" sz="160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600" dirty="0">
                          <a:latin typeface="Times New Roman"/>
                          <a:ea typeface="Calibri"/>
                          <a:cs typeface="Times New Roman"/>
                        </a:rPr>
                        <a:t>E8-Amfi</a:t>
                      </a:r>
                      <a:endParaRPr lang="tr-TR" sz="1600" dirty="0">
                        <a:latin typeface="Calibri"/>
                        <a:ea typeface="Calibri"/>
                        <a:cs typeface="Times New Roman"/>
                      </a:endParaRPr>
                    </a:p>
                  </a:txBody>
                  <a:tcPr marL="17001" marR="17001" marT="17001" marB="1700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467544" y="144016"/>
          <a:ext cx="8136904" cy="5841774"/>
        </p:xfrm>
        <a:graphic>
          <a:graphicData uri="http://schemas.openxmlformats.org/drawingml/2006/table">
            <a:tbl>
              <a:tblPr/>
              <a:tblGrid>
                <a:gridCol w="8136904"/>
              </a:tblGrid>
              <a:tr h="620688">
                <a:tc>
                  <a:txBody>
                    <a:bodyPr/>
                    <a:lstStyle/>
                    <a:p>
                      <a:pPr algn="ctr">
                        <a:lnSpc>
                          <a:spcPct val="115000"/>
                        </a:lnSpc>
                        <a:spcAft>
                          <a:spcPts val="0"/>
                        </a:spcAft>
                      </a:pPr>
                      <a:r>
                        <a:rPr lang="tr-TR" sz="2800" b="1" dirty="0" smtClean="0">
                          <a:latin typeface="Calibri"/>
                          <a:ea typeface="Calibri"/>
                          <a:cs typeface="Times New Roman"/>
                        </a:rPr>
                        <a:t>KAĞIT ATIK KUTUSUNA ATILABİLECEK </a:t>
                      </a:r>
                      <a:r>
                        <a:rPr lang="tr-TR" sz="2800" b="1" dirty="0">
                          <a:latin typeface="Calibri"/>
                          <a:ea typeface="Calibri"/>
                          <a:cs typeface="Times New Roman"/>
                        </a:rPr>
                        <a:t>MALZEMELER</a:t>
                      </a:r>
                      <a:endParaRPr lang="tr-TR" sz="2800" dirty="0">
                        <a:latin typeface="Calibri"/>
                        <a:ea typeface="Calibri"/>
                        <a:cs typeface="Times New Roman"/>
                      </a:endParaRP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r>
              <a:tr h="5221086">
                <a:tc>
                  <a:txBody>
                    <a:bodyPr/>
                    <a:lstStyle/>
                    <a:p>
                      <a:pPr marL="342900" lvl="0" indent="-342900">
                        <a:lnSpc>
                          <a:spcPct val="115000"/>
                        </a:lnSpc>
                        <a:spcAft>
                          <a:spcPts val="0"/>
                        </a:spcAft>
                        <a:buFont typeface="Symbol"/>
                        <a:buNone/>
                      </a:pPr>
                      <a:endParaRPr lang="tr-TR" sz="2400" dirty="0" smtClean="0">
                        <a:latin typeface="Calibri"/>
                        <a:ea typeface="Calibri"/>
                        <a:cs typeface="Times New Roman"/>
                      </a:endParaRPr>
                    </a:p>
                    <a:p>
                      <a:pPr marL="342900" lvl="0" indent="-342900">
                        <a:lnSpc>
                          <a:spcPct val="115000"/>
                        </a:lnSpc>
                        <a:spcAft>
                          <a:spcPts val="0"/>
                        </a:spcAft>
                        <a:buFont typeface="Symbol"/>
                        <a:buChar char=""/>
                      </a:pPr>
                      <a:r>
                        <a:rPr lang="tr-TR" sz="2000" dirty="0" smtClean="0">
                          <a:latin typeface="Calibri"/>
                          <a:ea typeface="Calibri"/>
                          <a:cs typeface="Times New Roman"/>
                        </a:rPr>
                        <a:t>Defterler</a:t>
                      </a:r>
                      <a:r>
                        <a:rPr lang="tr-TR" sz="2000" dirty="0">
                          <a:latin typeface="Calibri"/>
                          <a:ea typeface="Calibri"/>
                          <a:cs typeface="Times New Roman"/>
                        </a:rPr>
                        <a:t>, kitaplar ve not kağıtları</a:t>
                      </a:r>
                    </a:p>
                    <a:p>
                      <a:pPr marL="342900" lvl="0" indent="-342900">
                        <a:lnSpc>
                          <a:spcPct val="115000"/>
                        </a:lnSpc>
                        <a:spcAft>
                          <a:spcPts val="0"/>
                        </a:spcAft>
                        <a:buFont typeface="Symbol"/>
                        <a:buChar char=""/>
                      </a:pPr>
                      <a:r>
                        <a:rPr lang="tr-TR" sz="2000" dirty="0">
                          <a:latin typeface="Calibri"/>
                          <a:ea typeface="Calibri"/>
                          <a:cs typeface="Times New Roman"/>
                        </a:rPr>
                        <a:t>Gazeteler-Dergiler- Kitaplar, İlan ve Broşürler</a:t>
                      </a:r>
                      <a:r>
                        <a:rPr lang="tr-TR" sz="2000" dirty="0" smtClean="0">
                          <a:latin typeface="Calibri"/>
                          <a:ea typeface="Calibri"/>
                          <a:cs typeface="Times New Roman"/>
                        </a:rPr>
                        <a:t>,</a:t>
                      </a:r>
                    </a:p>
                    <a:p>
                      <a:pPr marL="342900" lvl="0" indent="-342900">
                        <a:lnSpc>
                          <a:spcPct val="115000"/>
                        </a:lnSpc>
                        <a:spcAft>
                          <a:spcPts val="0"/>
                        </a:spcAft>
                        <a:buFont typeface="Symbol"/>
                        <a:buChar char=""/>
                      </a:pPr>
                      <a:r>
                        <a:rPr lang="tr-TR" sz="2000" dirty="0" smtClean="0">
                          <a:latin typeface="Calibri"/>
                          <a:ea typeface="Calibri"/>
                          <a:cs typeface="Times New Roman"/>
                        </a:rPr>
                        <a:t>Kataloglar</a:t>
                      </a:r>
                    </a:p>
                    <a:p>
                      <a:pPr marL="342900" lvl="0" indent="-342900">
                        <a:lnSpc>
                          <a:spcPct val="115000"/>
                        </a:lnSpc>
                        <a:spcAft>
                          <a:spcPts val="0"/>
                        </a:spcAft>
                        <a:buFont typeface="Symbol"/>
                        <a:buChar char=""/>
                      </a:pPr>
                      <a:r>
                        <a:rPr lang="tr-TR" sz="2000" dirty="0" smtClean="0">
                          <a:latin typeface="Calibri"/>
                          <a:ea typeface="Calibri"/>
                          <a:cs typeface="Times New Roman"/>
                        </a:rPr>
                        <a:t>Yazıcı kağıtları</a:t>
                      </a:r>
                      <a:endParaRPr lang="tr-TR" sz="2000" dirty="0">
                        <a:latin typeface="Calibri"/>
                        <a:ea typeface="Calibri"/>
                        <a:cs typeface="Times New Roman"/>
                      </a:endParaRPr>
                    </a:p>
                    <a:p>
                      <a:pPr marL="342900" lvl="0" indent="-342900">
                        <a:lnSpc>
                          <a:spcPct val="115000"/>
                        </a:lnSpc>
                        <a:spcAft>
                          <a:spcPts val="0"/>
                        </a:spcAft>
                        <a:buFont typeface="Symbol"/>
                        <a:buChar char=""/>
                      </a:pPr>
                      <a:r>
                        <a:rPr lang="tr-TR" sz="2000" dirty="0">
                          <a:latin typeface="Calibri"/>
                          <a:ea typeface="Calibri"/>
                          <a:cs typeface="Times New Roman"/>
                        </a:rPr>
                        <a:t>Kağıt ve Karton Kutular, Mukavva Kutular,</a:t>
                      </a:r>
                    </a:p>
                    <a:p>
                      <a:pPr marL="342900" lvl="0" indent="-342900">
                        <a:lnSpc>
                          <a:spcPct val="115000"/>
                        </a:lnSpc>
                        <a:spcAft>
                          <a:spcPts val="0"/>
                        </a:spcAft>
                        <a:buFont typeface="Symbol"/>
                        <a:buChar char=""/>
                      </a:pPr>
                      <a:r>
                        <a:rPr lang="tr-TR" sz="2000" dirty="0">
                          <a:latin typeface="Calibri"/>
                          <a:ea typeface="Calibri"/>
                          <a:cs typeface="Times New Roman"/>
                        </a:rPr>
                        <a:t>Süt-Meyve Suyu Kutuları ile benzer gıda kutuları,</a:t>
                      </a:r>
                    </a:p>
                    <a:p>
                      <a:pPr marL="342900" lvl="0" indent="-342900">
                        <a:lnSpc>
                          <a:spcPct val="115000"/>
                        </a:lnSpc>
                        <a:spcAft>
                          <a:spcPts val="0"/>
                        </a:spcAft>
                        <a:buFont typeface="Symbol"/>
                        <a:buChar char=""/>
                      </a:pPr>
                      <a:r>
                        <a:rPr lang="tr-TR" sz="2000" dirty="0">
                          <a:latin typeface="Calibri"/>
                          <a:ea typeface="Calibri"/>
                          <a:cs typeface="Times New Roman"/>
                        </a:rPr>
                        <a:t>Tuvalet kağıdı ruloları ve kağıt havlu ruloları,</a:t>
                      </a:r>
                    </a:p>
                    <a:p>
                      <a:pPr marL="342900" lvl="0" indent="-342900">
                        <a:lnSpc>
                          <a:spcPct val="115000"/>
                        </a:lnSpc>
                        <a:spcAft>
                          <a:spcPts val="0"/>
                        </a:spcAft>
                        <a:buFont typeface="Symbol"/>
                        <a:buChar char=""/>
                      </a:pPr>
                      <a:r>
                        <a:rPr lang="tr-TR" sz="2000" dirty="0">
                          <a:latin typeface="Calibri"/>
                          <a:ea typeface="Calibri"/>
                          <a:cs typeface="Times New Roman"/>
                        </a:rPr>
                        <a:t>Yumurta Kartonları</a:t>
                      </a:r>
                      <a:r>
                        <a:rPr lang="tr-TR" sz="2000" dirty="0" smtClean="0">
                          <a:latin typeface="Calibri"/>
                          <a:ea typeface="Calibri"/>
                          <a:cs typeface="Times New Roman"/>
                        </a:rPr>
                        <a:t>,</a:t>
                      </a:r>
                    </a:p>
                    <a:p>
                      <a:pPr marL="342900" lvl="0" indent="-342900">
                        <a:lnSpc>
                          <a:spcPct val="115000"/>
                        </a:lnSpc>
                        <a:spcAft>
                          <a:spcPts val="0"/>
                        </a:spcAft>
                        <a:buFont typeface="Symbol"/>
                        <a:buChar char=""/>
                      </a:pPr>
                      <a:r>
                        <a:rPr lang="tr-TR" sz="2000" dirty="0" smtClean="0">
                          <a:latin typeface="Calibri"/>
                          <a:ea typeface="Calibri"/>
                          <a:cs typeface="Times New Roman"/>
                        </a:rPr>
                        <a:t>Un ve şeker paketleri,</a:t>
                      </a:r>
                      <a:endParaRPr lang="tr-TR" sz="2000" dirty="0">
                        <a:latin typeface="Calibri"/>
                        <a:ea typeface="Calibri"/>
                        <a:cs typeface="Times New Roman"/>
                      </a:endParaRPr>
                    </a:p>
                    <a:p>
                      <a:pPr marL="342900" lvl="0" indent="-342900">
                        <a:lnSpc>
                          <a:spcPct val="115000"/>
                        </a:lnSpc>
                        <a:spcAft>
                          <a:spcPts val="0"/>
                        </a:spcAft>
                        <a:buFont typeface="Symbol"/>
                        <a:buChar char=""/>
                      </a:pPr>
                      <a:r>
                        <a:rPr lang="tr-TR" sz="2000" dirty="0">
                          <a:latin typeface="Calibri"/>
                          <a:ea typeface="Calibri"/>
                          <a:cs typeface="Times New Roman"/>
                        </a:rPr>
                        <a:t>Kağıt-Karton Torba-Kese Kağıdı,</a:t>
                      </a:r>
                    </a:p>
                    <a:p>
                      <a:pPr marL="342900" lvl="0" indent="-342900">
                        <a:lnSpc>
                          <a:spcPct val="115000"/>
                        </a:lnSpc>
                        <a:spcAft>
                          <a:spcPts val="0"/>
                        </a:spcAft>
                        <a:buFont typeface="Symbol"/>
                        <a:buChar char=""/>
                      </a:pPr>
                      <a:r>
                        <a:rPr lang="tr-TR" sz="2000" dirty="0" smtClean="0">
                          <a:latin typeface="Calibri"/>
                          <a:ea typeface="Calibri"/>
                          <a:cs typeface="Times New Roman"/>
                        </a:rPr>
                        <a:t>Kağıt-Kartondan </a:t>
                      </a:r>
                      <a:r>
                        <a:rPr lang="tr-TR" sz="2000" dirty="0">
                          <a:latin typeface="Calibri"/>
                          <a:ea typeface="Calibri"/>
                          <a:cs typeface="Times New Roman"/>
                        </a:rPr>
                        <a:t>tabak-bardak vb.</a:t>
                      </a:r>
                    </a:p>
                    <a:p>
                      <a:pPr marL="342900" lvl="0" indent="-342900">
                        <a:lnSpc>
                          <a:spcPct val="115000"/>
                        </a:lnSpc>
                        <a:spcAft>
                          <a:spcPts val="0"/>
                        </a:spcAft>
                        <a:buFont typeface="Symbol"/>
                        <a:buChar char=""/>
                      </a:pPr>
                      <a:r>
                        <a:rPr lang="tr-TR" sz="2000" dirty="0">
                          <a:latin typeface="Calibri"/>
                          <a:ea typeface="Calibri"/>
                          <a:cs typeface="Times New Roman"/>
                        </a:rPr>
                        <a:t>Plastik içermeyen bisküvi, sakız vb. kağıtları</a:t>
                      </a:r>
                    </a:p>
                    <a:p>
                      <a:pPr marL="342900" lvl="0" indent="-342900">
                        <a:lnSpc>
                          <a:spcPct val="115000"/>
                        </a:lnSpc>
                        <a:spcAft>
                          <a:spcPts val="0"/>
                        </a:spcAft>
                        <a:buFont typeface="Symbol"/>
                        <a:buChar char=""/>
                      </a:pPr>
                      <a:r>
                        <a:rPr lang="tr-TR" sz="2000" dirty="0">
                          <a:latin typeface="Calibri"/>
                          <a:ea typeface="Calibri"/>
                          <a:cs typeface="Times New Roman"/>
                        </a:rPr>
                        <a:t>Sigara paketleri kağıtları</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2049" name="Picture 1"/>
          <p:cNvPicPr>
            <a:picLocks noChangeAspect="1" noChangeArrowheads="1"/>
          </p:cNvPicPr>
          <p:nvPr/>
        </p:nvPicPr>
        <p:blipFill>
          <a:blip r:embed="rId2" cstate="print"/>
          <a:srcRect/>
          <a:stretch>
            <a:fillRect/>
          </a:stretch>
        </p:blipFill>
        <p:spPr bwMode="auto">
          <a:xfrm>
            <a:off x="6084168" y="1412776"/>
            <a:ext cx="2520280" cy="3929928"/>
          </a:xfrm>
          <a:prstGeom prst="rect">
            <a:avLst/>
          </a:prstGeom>
          <a:noFill/>
          <a:ln w="9525">
            <a:noFill/>
            <a:miter lim="800000"/>
            <a:headEnd/>
            <a:tailEnd/>
          </a:ln>
        </p:spPr>
      </p:pic>
    </p:spTree>
    <p:extLst>
      <p:ext uri="{BB962C8B-B14F-4D97-AF65-F5344CB8AC3E}">
        <p14:creationId xmlns:p14="http://schemas.microsoft.com/office/powerpoint/2010/main" xmlns="" val="436789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467544" y="144016"/>
          <a:ext cx="8136904" cy="5841774"/>
        </p:xfrm>
        <a:graphic>
          <a:graphicData uri="http://schemas.openxmlformats.org/drawingml/2006/table">
            <a:tbl>
              <a:tblPr/>
              <a:tblGrid>
                <a:gridCol w="8136904">
                  <a:extLst>
                    <a:ext uri="{9D8B030D-6E8A-4147-A177-3AD203B41FA5}">
                      <a16:colId xmlns="" xmlns:a16="http://schemas.microsoft.com/office/drawing/2014/main" val="20000"/>
                    </a:ext>
                  </a:extLst>
                </a:gridCol>
              </a:tblGrid>
              <a:tr h="620688">
                <a:tc>
                  <a:txBody>
                    <a:bodyPr/>
                    <a:lstStyle/>
                    <a:p>
                      <a:pPr algn="ctr">
                        <a:lnSpc>
                          <a:spcPct val="115000"/>
                        </a:lnSpc>
                        <a:spcAft>
                          <a:spcPts val="0"/>
                        </a:spcAft>
                      </a:pPr>
                      <a:r>
                        <a:rPr lang="tr-TR" sz="2800" b="1" dirty="0" smtClean="0">
                          <a:latin typeface="Calibri"/>
                          <a:ea typeface="Calibri"/>
                          <a:cs typeface="Times New Roman"/>
                        </a:rPr>
                        <a:t>PLASTİK ATIK KUTUSUNA ATILABİLECEK </a:t>
                      </a:r>
                      <a:r>
                        <a:rPr lang="tr-TR" sz="2800" b="1" dirty="0">
                          <a:latin typeface="Calibri"/>
                          <a:ea typeface="Calibri"/>
                          <a:cs typeface="Times New Roman"/>
                        </a:rPr>
                        <a:t>MALZEMELER</a:t>
                      </a:r>
                      <a:endParaRPr lang="tr-TR" sz="2800" dirty="0">
                        <a:latin typeface="Calibri"/>
                        <a:ea typeface="Calibri"/>
                        <a:cs typeface="Times New Roman"/>
                      </a:endParaRP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 xmlns:a16="http://schemas.microsoft.com/office/drawing/2014/main" val="10000"/>
                  </a:ext>
                </a:extLst>
              </a:tr>
              <a:tr h="5221086">
                <a:tc>
                  <a:txBody>
                    <a:bodyPr/>
                    <a:lstStyle/>
                    <a:p>
                      <a:pPr marL="342900" lvl="0" indent="-342900">
                        <a:lnSpc>
                          <a:spcPct val="115000"/>
                        </a:lnSpc>
                        <a:spcAft>
                          <a:spcPts val="0"/>
                        </a:spcAft>
                        <a:buFont typeface="Symbol"/>
                        <a:buNone/>
                      </a:pPr>
                      <a:endParaRPr lang="tr-TR" sz="2400" dirty="0" smtClean="0">
                        <a:latin typeface="Calibri"/>
                        <a:ea typeface="Calibri"/>
                        <a:cs typeface="Times New Roman"/>
                      </a:endParaRPr>
                    </a:p>
                    <a:p>
                      <a:pPr marL="342900" lvl="0" indent="-342900">
                        <a:lnSpc>
                          <a:spcPct val="115000"/>
                        </a:lnSpc>
                        <a:spcAft>
                          <a:spcPts val="0"/>
                        </a:spcAft>
                        <a:buFont typeface="Symbol"/>
                        <a:buNone/>
                      </a:pPr>
                      <a:endParaRPr lang="tr-TR" sz="2400" dirty="0" smtClean="0">
                        <a:latin typeface="Calibri"/>
                        <a:ea typeface="Calibri"/>
                        <a:cs typeface="Times New Roman"/>
                      </a:endParaRP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Plastik Şişeler, Plastik Kutular,</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Plastik Kaplar, Plastik Kapaklar,</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Plastik Torba ve Poşetler, </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Plastik /</a:t>
                      </a:r>
                      <a:r>
                        <a:rPr lang="tr-TR" sz="2400" kern="1200" dirty="0" err="1" smtClean="0">
                          <a:solidFill>
                            <a:schemeClr val="tx1"/>
                          </a:solidFill>
                          <a:latin typeface="Calibri"/>
                          <a:ea typeface="Calibri"/>
                          <a:cs typeface="Times New Roman"/>
                        </a:rPr>
                        <a:t>Streç</a:t>
                      </a:r>
                      <a:r>
                        <a:rPr lang="tr-TR" sz="2400" kern="1200" dirty="0" smtClean="0">
                          <a:solidFill>
                            <a:schemeClr val="tx1"/>
                          </a:solidFill>
                          <a:latin typeface="Calibri"/>
                          <a:ea typeface="Calibri"/>
                          <a:cs typeface="Times New Roman"/>
                        </a:rPr>
                        <a:t> filmler,</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Plastik Ev eşyaları,</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Plastik oyuncaklar,</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Plastik çatal-Bıçak-tabak-bardak vb.</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51202" name="Picture 2"/>
          <p:cNvPicPr>
            <a:picLocks noChangeAspect="1" noChangeArrowheads="1"/>
          </p:cNvPicPr>
          <p:nvPr/>
        </p:nvPicPr>
        <p:blipFill>
          <a:blip r:embed="rId2" cstate="print"/>
          <a:srcRect/>
          <a:stretch>
            <a:fillRect/>
          </a:stretch>
        </p:blipFill>
        <p:spPr bwMode="auto">
          <a:xfrm>
            <a:off x="5868144" y="1268760"/>
            <a:ext cx="2569697" cy="3744416"/>
          </a:xfrm>
          <a:prstGeom prst="rect">
            <a:avLst/>
          </a:prstGeom>
          <a:noFill/>
          <a:ln w="9525">
            <a:noFill/>
            <a:miter lim="800000"/>
            <a:headEnd/>
            <a:tailEnd/>
          </a:ln>
        </p:spPr>
      </p:pic>
    </p:spTree>
    <p:extLst>
      <p:ext uri="{BB962C8B-B14F-4D97-AF65-F5344CB8AC3E}">
        <p14:creationId xmlns="" xmlns:p14="http://schemas.microsoft.com/office/powerpoint/2010/main" val="436789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467544" y="144016"/>
          <a:ext cx="8136904" cy="5841774"/>
        </p:xfrm>
        <a:graphic>
          <a:graphicData uri="http://schemas.openxmlformats.org/drawingml/2006/table">
            <a:tbl>
              <a:tblPr/>
              <a:tblGrid>
                <a:gridCol w="8136904">
                  <a:extLst>
                    <a:ext uri="{9D8B030D-6E8A-4147-A177-3AD203B41FA5}">
                      <a16:colId xmlns="" xmlns:a16="http://schemas.microsoft.com/office/drawing/2014/main" val="20000"/>
                    </a:ext>
                  </a:extLst>
                </a:gridCol>
              </a:tblGrid>
              <a:tr h="620688">
                <a:tc>
                  <a:txBody>
                    <a:bodyPr/>
                    <a:lstStyle/>
                    <a:p>
                      <a:pPr algn="ctr">
                        <a:lnSpc>
                          <a:spcPct val="115000"/>
                        </a:lnSpc>
                        <a:spcAft>
                          <a:spcPts val="0"/>
                        </a:spcAft>
                      </a:pPr>
                      <a:r>
                        <a:rPr lang="tr-TR" sz="2800" b="1" dirty="0" smtClean="0">
                          <a:latin typeface="Calibri"/>
                          <a:ea typeface="Calibri"/>
                          <a:cs typeface="Times New Roman"/>
                        </a:rPr>
                        <a:t>CAM ATIK KUTUSUNA ATILABİLECEK </a:t>
                      </a:r>
                      <a:r>
                        <a:rPr lang="tr-TR" sz="2800" b="1" dirty="0">
                          <a:latin typeface="Calibri"/>
                          <a:ea typeface="Calibri"/>
                          <a:cs typeface="Times New Roman"/>
                        </a:rPr>
                        <a:t>MALZEMELER</a:t>
                      </a:r>
                      <a:endParaRPr lang="tr-TR" sz="2800" dirty="0">
                        <a:latin typeface="Calibri"/>
                        <a:ea typeface="Calibri"/>
                        <a:cs typeface="Times New Roman"/>
                      </a:endParaRP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 xmlns:a16="http://schemas.microsoft.com/office/drawing/2014/main" val="10000"/>
                  </a:ext>
                </a:extLst>
              </a:tr>
              <a:tr h="5221086">
                <a:tc>
                  <a:txBody>
                    <a:bodyPr/>
                    <a:lstStyle/>
                    <a:p>
                      <a:pPr marL="342900" lvl="0" indent="-342900" algn="l" defTabSz="914400" rtl="0" eaLnBrk="1" latinLnBrk="0" hangingPunct="1">
                        <a:lnSpc>
                          <a:spcPct val="115000"/>
                        </a:lnSpc>
                        <a:spcAft>
                          <a:spcPts val="0"/>
                        </a:spcAft>
                        <a:buFont typeface="Symbol"/>
                        <a:buChar char=""/>
                      </a:pPr>
                      <a:endParaRPr lang="tr-TR" sz="2000" kern="1200" dirty="0" smtClean="0">
                        <a:solidFill>
                          <a:schemeClr val="tx1"/>
                        </a:solidFill>
                        <a:latin typeface="Calibri"/>
                        <a:ea typeface="Calibri"/>
                        <a:cs typeface="Times New Roman"/>
                      </a:endParaRPr>
                    </a:p>
                    <a:p>
                      <a:pPr marL="342900" lvl="0" indent="-342900" algn="l" defTabSz="914400" rtl="0" eaLnBrk="1" latinLnBrk="0" hangingPunct="1">
                        <a:lnSpc>
                          <a:spcPct val="115000"/>
                        </a:lnSpc>
                        <a:spcAft>
                          <a:spcPts val="0"/>
                        </a:spcAft>
                        <a:buFont typeface="Symbol"/>
                        <a:buChar char=""/>
                      </a:pPr>
                      <a:endParaRPr lang="tr-TR" sz="2000" kern="1200" dirty="0" smtClean="0">
                        <a:solidFill>
                          <a:schemeClr val="tx1"/>
                        </a:solidFill>
                        <a:latin typeface="Calibri"/>
                        <a:ea typeface="Calibri"/>
                        <a:cs typeface="Times New Roman"/>
                      </a:endParaRPr>
                    </a:p>
                    <a:p>
                      <a:pPr marL="342900" lvl="0" indent="-342900" algn="l" defTabSz="914400" rtl="0" eaLnBrk="1" latinLnBrk="0" hangingPunct="1">
                        <a:lnSpc>
                          <a:spcPct val="115000"/>
                        </a:lnSpc>
                        <a:spcAft>
                          <a:spcPts val="0"/>
                        </a:spcAft>
                        <a:buFont typeface="Symbol"/>
                        <a:buChar char=""/>
                      </a:pPr>
                      <a:endParaRPr lang="tr-TR" sz="2000" kern="1200" dirty="0" smtClean="0">
                        <a:solidFill>
                          <a:schemeClr val="tx1"/>
                        </a:solidFill>
                        <a:latin typeface="Calibri"/>
                        <a:ea typeface="Calibri"/>
                        <a:cs typeface="Times New Roman"/>
                      </a:endParaRPr>
                    </a:p>
                    <a:p>
                      <a:pPr marL="342900" lvl="0" indent="-342900" algn="l" defTabSz="914400" rtl="0" eaLnBrk="1" latinLnBrk="0" hangingPunct="1">
                        <a:lnSpc>
                          <a:spcPct val="115000"/>
                        </a:lnSpc>
                        <a:spcAft>
                          <a:spcPts val="0"/>
                        </a:spcAft>
                        <a:buFont typeface="Symbol"/>
                        <a:buChar char=""/>
                      </a:pPr>
                      <a:r>
                        <a:rPr lang="tr-TR" sz="3000" kern="1200" dirty="0" smtClean="0">
                          <a:solidFill>
                            <a:schemeClr val="tx1"/>
                          </a:solidFill>
                          <a:latin typeface="Calibri"/>
                          <a:ea typeface="Calibri"/>
                          <a:cs typeface="Times New Roman"/>
                        </a:rPr>
                        <a:t>Cam İçecek Şişeleri,</a:t>
                      </a:r>
                    </a:p>
                    <a:p>
                      <a:pPr marL="342900" lvl="0" indent="-342900" algn="l" defTabSz="914400" rtl="0" eaLnBrk="1" latinLnBrk="0" hangingPunct="1">
                        <a:lnSpc>
                          <a:spcPct val="115000"/>
                        </a:lnSpc>
                        <a:spcAft>
                          <a:spcPts val="0"/>
                        </a:spcAft>
                        <a:buFont typeface="Symbol"/>
                        <a:buChar char=""/>
                      </a:pPr>
                      <a:r>
                        <a:rPr lang="tr-TR" sz="3000" kern="1200" dirty="0" smtClean="0">
                          <a:solidFill>
                            <a:schemeClr val="tx1"/>
                          </a:solidFill>
                          <a:latin typeface="Calibri"/>
                          <a:ea typeface="Calibri"/>
                          <a:cs typeface="Times New Roman"/>
                        </a:rPr>
                        <a:t>Cam Gıda Şişeleri,</a:t>
                      </a:r>
                    </a:p>
                    <a:p>
                      <a:pPr marL="342900" lvl="0" indent="-342900" algn="l" defTabSz="914400" rtl="0" eaLnBrk="1" latinLnBrk="0" hangingPunct="1">
                        <a:lnSpc>
                          <a:spcPct val="115000"/>
                        </a:lnSpc>
                        <a:spcAft>
                          <a:spcPts val="0"/>
                        </a:spcAft>
                        <a:buFont typeface="Symbol"/>
                        <a:buChar char=""/>
                      </a:pPr>
                      <a:r>
                        <a:rPr lang="tr-TR" sz="3000" kern="1200" dirty="0" smtClean="0">
                          <a:solidFill>
                            <a:schemeClr val="tx1"/>
                          </a:solidFill>
                          <a:latin typeface="Calibri"/>
                          <a:ea typeface="Calibri"/>
                          <a:cs typeface="Times New Roman"/>
                        </a:rPr>
                        <a:t>Cam Kavanozlar,</a:t>
                      </a:r>
                    </a:p>
                    <a:p>
                      <a:pPr marL="342900" lvl="0" indent="-342900" algn="l" defTabSz="914400" rtl="0" eaLnBrk="1" latinLnBrk="0" hangingPunct="1">
                        <a:lnSpc>
                          <a:spcPct val="115000"/>
                        </a:lnSpc>
                        <a:spcAft>
                          <a:spcPts val="0"/>
                        </a:spcAft>
                        <a:buFont typeface="Symbol"/>
                        <a:buChar char=""/>
                      </a:pPr>
                      <a:r>
                        <a:rPr lang="tr-TR" sz="3000" kern="1200" dirty="0" smtClean="0">
                          <a:solidFill>
                            <a:schemeClr val="tx1"/>
                          </a:solidFill>
                          <a:latin typeface="Calibri"/>
                          <a:ea typeface="Calibri"/>
                          <a:cs typeface="Times New Roman"/>
                        </a:rPr>
                        <a:t>Cam Mutfak eşyaları </a:t>
                      </a:r>
                      <a:r>
                        <a:rPr lang="tr-TR" sz="2000" kern="1200" dirty="0" smtClean="0">
                          <a:solidFill>
                            <a:schemeClr val="tx1"/>
                          </a:solidFill>
                          <a:latin typeface="Calibri"/>
                          <a:ea typeface="Calibri"/>
                          <a:cs typeface="Times New Roman"/>
                        </a:rPr>
                        <a:t>	</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52226" name="Picture 2"/>
          <p:cNvPicPr>
            <a:picLocks noChangeAspect="1" noChangeArrowheads="1"/>
          </p:cNvPicPr>
          <p:nvPr/>
        </p:nvPicPr>
        <p:blipFill>
          <a:blip r:embed="rId2" cstate="print"/>
          <a:srcRect/>
          <a:stretch>
            <a:fillRect/>
          </a:stretch>
        </p:blipFill>
        <p:spPr bwMode="auto">
          <a:xfrm>
            <a:off x="4788024" y="908720"/>
            <a:ext cx="3168352" cy="4746008"/>
          </a:xfrm>
          <a:prstGeom prst="rect">
            <a:avLst/>
          </a:prstGeom>
          <a:noFill/>
          <a:ln w="9525">
            <a:noFill/>
            <a:miter lim="800000"/>
            <a:headEnd/>
            <a:tailEnd/>
          </a:ln>
        </p:spPr>
      </p:pic>
    </p:spTree>
    <p:extLst>
      <p:ext uri="{BB962C8B-B14F-4D97-AF65-F5344CB8AC3E}">
        <p14:creationId xmlns="" xmlns:p14="http://schemas.microsoft.com/office/powerpoint/2010/main" val="4367891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467544" y="144016"/>
          <a:ext cx="8136904" cy="5841774"/>
        </p:xfrm>
        <a:graphic>
          <a:graphicData uri="http://schemas.openxmlformats.org/drawingml/2006/table">
            <a:tbl>
              <a:tblPr/>
              <a:tblGrid>
                <a:gridCol w="8136904">
                  <a:extLst>
                    <a:ext uri="{9D8B030D-6E8A-4147-A177-3AD203B41FA5}">
                      <a16:colId xmlns="" xmlns:a16="http://schemas.microsoft.com/office/drawing/2014/main" val="20000"/>
                    </a:ext>
                  </a:extLst>
                </a:gridCol>
              </a:tblGrid>
              <a:tr h="620688">
                <a:tc>
                  <a:txBody>
                    <a:bodyPr/>
                    <a:lstStyle/>
                    <a:p>
                      <a:pPr algn="ctr">
                        <a:lnSpc>
                          <a:spcPct val="115000"/>
                        </a:lnSpc>
                        <a:spcAft>
                          <a:spcPts val="0"/>
                        </a:spcAft>
                      </a:pPr>
                      <a:r>
                        <a:rPr lang="tr-TR" sz="2800" b="1" dirty="0" smtClean="0">
                          <a:latin typeface="Calibri"/>
                          <a:ea typeface="Calibri"/>
                          <a:cs typeface="Times New Roman"/>
                        </a:rPr>
                        <a:t>METAL ATIK KUTUSUNA ATILABİLECEK </a:t>
                      </a:r>
                      <a:r>
                        <a:rPr lang="tr-TR" sz="2800" b="1" dirty="0">
                          <a:latin typeface="Calibri"/>
                          <a:ea typeface="Calibri"/>
                          <a:cs typeface="Times New Roman"/>
                        </a:rPr>
                        <a:t>MALZEMELER</a:t>
                      </a:r>
                      <a:endParaRPr lang="tr-TR" sz="2800" dirty="0">
                        <a:latin typeface="Calibri"/>
                        <a:ea typeface="Calibri"/>
                        <a:cs typeface="Times New Roman"/>
                      </a:endParaRP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 xmlns:a16="http://schemas.microsoft.com/office/drawing/2014/main" val="10000"/>
                  </a:ext>
                </a:extLst>
              </a:tr>
              <a:tr h="5221086">
                <a:tc>
                  <a:txBody>
                    <a:bodyPr/>
                    <a:lstStyle/>
                    <a:p>
                      <a:pPr marL="342900" lvl="0" indent="-342900">
                        <a:lnSpc>
                          <a:spcPct val="115000"/>
                        </a:lnSpc>
                        <a:spcAft>
                          <a:spcPts val="0"/>
                        </a:spcAft>
                        <a:buFont typeface="Symbol"/>
                        <a:buNone/>
                      </a:pPr>
                      <a:endParaRPr lang="tr-TR" sz="2400" dirty="0" smtClean="0">
                        <a:latin typeface="Calibri"/>
                        <a:ea typeface="Calibri"/>
                        <a:cs typeface="Times New Roman"/>
                      </a:endParaRP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Metal (alüminyum) İçecek Kutuları,</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Metal (çelik) Gıda Kutuları,</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Metal kozmetik kutuları,</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Metal Saklama kapları,</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Metal Mutfak eşyaları </a:t>
                      </a:r>
                    </a:p>
                    <a:p>
                      <a:pPr marL="342900" lvl="0" indent="-342900" algn="l" defTabSz="914400" rtl="0" eaLnBrk="1" latinLnBrk="0" hangingPunct="1">
                        <a:lnSpc>
                          <a:spcPct val="115000"/>
                        </a:lnSpc>
                        <a:spcAft>
                          <a:spcPts val="0"/>
                        </a:spcAft>
                        <a:buFont typeface="Symbol"/>
                        <a:buNone/>
                      </a:pPr>
                      <a:r>
                        <a:rPr lang="tr-TR" sz="2400" kern="1200" dirty="0" smtClean="0">
                          <a:solidFill>
                            <a:schemeClr val="tx1"/>
                          </a:solidFill>
                          <a:latin typeface="Calibri"/>
                          <a:ea typeface="Calibri"/>
                          <a:cs typeface="Times New Roman"/>
                        </a:rPr>
                        <a:t>     (Çatal-Bıçak-Kaşık-tencere, tava vb),</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Metal küçük ev eşyaları,</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Alüminyum folyolar,</a:t>
                      </a:r>
                    </a:p>
                    <a:p>
                      <a:pPr marL="342900" lvl="0" indent="-342900" algn="l" defTabSz="914400" rtl="0" eaLnBrk="1" latinLnBrk="0" hangingPunct="1">
                        <a:lnSpc>
                          <a:spcPct val="115000"/>
                        </a:lnSpc>
                        <a:spcAft>
                          <a:spcPts val="0"/>
                        </a:spcAft>
                        <a:buFont typeface="Symbol"/>
                        <a:buChar char=""/>
                      </a:pPr>
                      <a:r>
                        <a:rPr lang="tr-TR" sz="2400" kern="1200" dirty="0" smtClean="0">
                          <a:solidFill>
                            <a:schemeClr val="tx1"/>
                          </a:solidFill>
                          <a:latin typeface="Calibri"/>
                          <a:ea typeface="Calibri"/>
                          <a:cs typeface="Times New Roman"/>
                        </a:rPr>
                        <a:t>Ataç, Zımba Teli, Toplu İğne vb. </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53250" name="Picture 2"/>
          <p:cNvPicPr>
            <a:picLocks noChangeAspect="1" noChangeArrowheads="1"/>
          </p:cNvPicPr>
          <p:nvPr/>
        </p:nvPicPr>
        <p:blipFill>
          <a:blip r:embed="rId2" cstate="print"/>
          <a:srcRect/>
          <a:stretch>
            <a:fillRect/>
          </a:stretch>
        </p:blipFill>
        <p:spPr bwMode="auto">
          <a:xfrm>
            <a:off x="5580112" y="947022"/>
            <a:ext cx="2826828" cy="4210170"/>
          </a:xfrm>
          <a:prstGeom prst="rect">
            <a:avLst/>
          </a:prstGeom>
          <a:noFill/>
          <a:ln w="9525">
            <a:noFill/>
            <a:miter lim="800000"/>
            <a:headEnd/>
            <a:tailEnd/>
          </a:ln>
        </p:spPr>
      </p:pic>
    </p:spTree>
    <p:extLst>
      <p:ext uri="{BB962C8B-B14F-4D97-AF65-F5344CB8AC3E}">
        <p14:creationId xmlns="" xmlns:p14="http://schemas.microsoft.com/office/powerpoint/2010/main" val="4367891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683568" y="620688"/>
          <a:ext cx="7344816" cy="5928741"/>
        </p:xfrm>
        <a:graphic>
          <a:graphicData uri="http://schemas.openxmlformats.org/drawingml/2006/table">
            <a:tbl>
              <a:tblPr/>
              <a:tblGrid>
                <a:gridCol w="7344816">
                  <a:extLst>
                    <a:ext uri="{9D8B030D-6E8A-4147-A177-3AD203B41FA5}">
                      <a16:colId xmlns="" xmlns:a16="http://schemas.microsoft.com/office/drawing/2014/main" val="20000"/>
                    </a:ext>
                  </a:extLst>
                </a:gridCol>
              </a:tblGrid>
              <a:tr h="929987">
                <a:tc>
                  <a:txBody>
                    <a:bodyPr/>
                    <a:lstStyle/>
                    <a:p>
                      <a:pPr algn="ctr">
                        <a:lnSpc>
                          <a:spcPct val="115000"/>
                        </a:lnSpc>
                        <a:spcAft>
                          <a:spcPts val="0"/>
                        </a:spcAft>
                      </a:pPr>
                      <a:r>
                        <a:rPr lang="tr-TR" sz="2800" b="1" dirty="0" smtClean="0">
                          <a:latin typeface="Calibri"/>
                          <a:ea typeface="Calibri"/>
                          <a:cs typeface="Times New Roman"/>
                        </a:rPr>
                        <a:t>DİĞER ATIKLAR KUTUSUNA</a:t>
                      </a:r>
                    </a:p>
                    <a:p>
                      <a:pPr algn="ctr">
                        <a:lnSpc>
                          <a:spcPct val="115000"/>
                        </a:lnSpc>
                        <a:spcAft>
                          <a:spcPts val="0"/>
                        </a:spcAft>
                      </a:pPr>
                      <a:r>
                        <a:rPr lang="tr-TR" sz="2800" b="1" dirty="0" smtClean="0">
                          <a:latin typeface="Calibri"/>
                          <a:ea typeface="Calibri"/>
                          <a:cs typeface="Times New Roman"/>
                        </a:rPr>
                        <a:t>ATILABİLECEK </a:t>
                      </a:r>
                      <a:r>
                        <a:rPr lang="tr-TR" sz="2800" b="1" dirty="0">
                          <a:latin typeface="Calibri"/>
                          <a:ea typeface="Calibri"/>
                          <a:cs typeface="Times New Roman"/>
                        </a:rPr>
                        <a:t>MALZEMELER</a:t>
                      </a:r>
                      <a:endParaRPr lang="tr-TR" sz="2800" dirty="0">
                        <a:latin typeface="Calibri"/>
                        <a:ea typeface="Calibri"/>
                        <a:cs typeface="Times New Roman"/>
                      </a:endParaRPr>
                    </a:p>
                  </a:txBody>
                  <a:tcPr marL="65713" marR="657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 xmlns:a16="http://schemas.microsoft.com/office/drawing/2014/main" val="10000"/>
                  </a:ext>
                </a:extLst>
              </a:tr>
              <a:tr h="4947285">
                <a:tc>
                  <a:txBody>
                    <a:bodyPr/>
                    <a:lstStyle/>
                    <a:p>
                      <a:pPr marL="342900" lvl="0" indent="-342900">
                        <a:lnSpc>
                          <a:spcPct val="115000"/>
                        </a:lnSpc>
                        <a:spcAft>
                          <a:spcPts val="0"/>
                        </a:spcAft>
                        <a:buFont typeface="Symbol"/>
                        <a:buNone/>
                      </a:pPr>
                      <a:endParaRPr lang="tr-TR" sz="2400" dirty="0" smtClean="0">
                        <a:latin typeface="Calibri"/>
                        <a:ea typeface="Calibri"/>
                        <a:cs typeface="Times New Roman"/>
                      </a:endParaRPr>
                    </a:p>
                    <a:p>
                      <a:pPr marL="342900" lvl="0" indent="-342900">
                        <a:lnSpc>
                          <a:spcPct val="115000"/>
                        </a:lnSpc>
                        <a:spcAft>
                          <a:spcPts val="0"/>
                        </a:spcAft>
                        <a:buFont typeface="Symbol"/>
                        <a:buChar char=""/>
                      </a:pPr>
                      <a:r>
                        <a:rPr lang="tr-TR" sz="2800" dirty="0" smtClean="0">
                          <a:latin typeface="Calibri"/>
                          <a:ea typeface="Calibri"/>
                          <a:cs typeface="Times New Roman"/>
                        </a:rPr>
                        <a:t>Islak mendil,</a:t>
                      </a:r>
                    </a:p>
                    <a:p>
                      <a:pPr marL="342900" lvl="0" indent="-342900">
                        <a:lnSpc>
                          <a:spcPct val="115000"/>
                        </a:lnSpc>
                        <a:spcAft>
                          <a:spcPts val="0"/>
                        </a:spcAft>
                        <a:buFont typeface="Symbol"/>
                        <a:buChar char=""/>
                      </a:pPr>
                      <a:r>
                        <a:rPr lang="tr-TR" sz="2800" dirty="0" smtClean="0">
                          <a:latin typeface="Calibri"/>
                          <a:ea typeface="Calibri"/>
                          <a:cs typeface="Times New Roman"/>
                        </a:rPr>
                        <a:t>İzmarit,</a:t>
                      </a:r>
                    </a:p>
                    <a:p>
                      <a:pPr marL="342900" lvl="0" indent="-342900">
                        <a:lnSpc>
                          <a:spcPct val="115000"/>
                        </a:lnSpc>
                        <a:spcAft>
                          <a:spcPts val="0"/>
                        </a:spcAft>
                        <a:buFont typeface="Symbol"/>
                        <a:buChar char=""/>
                      </a:pPr>
                      <a:r>
                        <a:rPr lang="tr-TR" sz="2800" dirty="0" err="1" smtClean="0">
                          <a:latin typeface="Calibri"/>
                          <a:ea typeface="Calibri"/>
                          <a:cs typeface="Times New Roman"/>
                        </a:rPr>
                        <a:t>Ciklet</a:t>
                      </a:r>
                      <a:r>
                        <a:rPr lang="tr-TR" sz="2800" dirty="0" smtClean="0">
                          <a:latin typeface="Calibri"/>
                          <a:ea typeface="Calibri"/>
                          <a:cs typeface="Times New Roman"/>
                        </a:rPr>
                        <a:t>,</a:t>
                      </a:r>
                    </a:p>
                    <a:p>
                      <a:pPr marL="342900" lvl="0" indent="-342900">
                        <a:lnSpc>
                          <a:spcPct val="115000"/>
                        </a:lnSpc>
                        <a:spcAft>
                          <a:spcPts val="0"/>
                        </a:spcAft>
                        <a:buFont typeface="Symbol"/>
                        <a:buChar char=""/>
                      </a:pPr>
                      <a:r>
                        <a:rPr lang="tr-TR" sz="2800" dirty="0" smtClean="0">
                          <a:latin typeface="Calibri"/>
                          <a:ea typeface="Calibri"/>
                          <a:cs typeface="Times New Roman"/>
                        </a:rPr>
                        <a:t>Porselen</a:t>
                      </a:r>
                      <a:r>
                        <a:rPr lang="tr-TR" sz="2800" baseline="0" dirty="0" smtClean="0">
                          <a:latin typeface="Calibri"/>
                          <a:ea typeface="Calibri"/>
                          <a:cs typeface="Times New Roman"/>
                        </a:rPr>
                        <a:t> tabak,</a:t>
                      </a:r>
                    </a:p>
                    <a:p>
                      <a:pPr marL="342900" lvl="0" indent="-342900">
                        <a:lnSpc>
                          <a:spcPct val="115000"/>
                        </a:lnSpc>
                        <a:spcAft>
                          <a:spcPts val="0"/>
                        </a:spcAft>
                        <a:buFont typeface="Symbol"/>
                        <a:buChar char=""/>
                      </a:pPr>
                      <a:r>
                        <a:rPr lang="tr-TR" sz="2800" baseline="0" dirty="0" smtClean="0">
                          <a:latin typeface="Calibri"/>
                          <a:ea typeface="Calibri"/>
                          <a:cs typeface="Times New Roman"/>
                        </a:rPr>
                        <a:t>Süprüntü</a:t>
                      </a:r>
                      <a:endParaRPr lang="tr-TR" sz="2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pic>
        <p:nvPicPr>
          <p:cNvPr id="54274" name="Picture 2"/>
          <p:cNvPicPr>
            <a:picLocks noChangeAspect="1" noChangeArrowheads="1"/>
          </p:cNvPicPr>
          <p:nvPr/>
        </p:nvPicPr>
        <p:blipFill>
          <a:blip r:embed="rId2" cstate="print"/>
          <a:srcRect/>
          <a:stretch>
            <a:fillRect/>
          </a:stretch>
        </p:blipFill>
        <p:spPr bwMode="auto">
          <a:xfrm>
            <a:off x="5076056" y="1772816"/>
            <a:ext cx="2674793" cy="3888432"/>
          </a:xfrm>
          <a:prstGeom prst="rect">
            <a:avLst/>
          </a:prstGeom>
          <a:noFill/>
          <a:ln w="9525">
            <a:noFill/>
            <a:miter lim="800000"/>
            <a:headEnd/>
            <a:tailEnd/>
          </a:ln>
        </p:spPr>
      </p:pic>
    </p:spTree>
    <p:extLst>
      <p:ext uri="{BB962C8B-B14F-4D97-AF65-F5344CB8AC3E}">
        <p14:creationId xmlns="" xmlns:p14="http://schemas.microsoft.com/office/powerpoint/2010/main" val="436789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251520" y="332656"/>
            <a:ext cx="6336704"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tr-TR" sz="2000" b="1" u="sng" dirty="0">
                <a:solidFill>
                  <a:srgbClr val="FF0000"/>
                </a:solidFill>
              </a:rPr>
              <a:t>Atık piller</a:t>
            </a:r>
            <a:r>
              <a:rPr lang="tr-TR" sz="2000" dirty="0" smtClean="0">
                <a:solidFill>
                  <a:srgbClr val="FF0000"/>
                </a:solidFill>
              </a:rPr>
              <a:t>,</a:t>
            </a:r>
          </a:p>
          <a:p>
            <a:pPr eaLnBrk="1" fontAlgn="auto" hangingPunct="1">
              <a:spcBef>
                <a:spcPts val="0"/>
              </a:spcBef>
              <a:spcAft>
                <a:spcPts val="0"/>
              </a:spcAft>
              <a:defRPr/>
            </a:pPr>
            <a:endParaRPr lang="tr-TR" sz="2000" dirty="0" smtClean="0">
              <a:solidFill>
                <a:srgbClr val="FF0000"/>
              </a:solidFill>
            </a:endParaRPr>
          </a:p>
          <a:p>
            <a:pPr eaLnBrk="1" fontAlgn="auto" hangingPunct="1">
              <a:spcBef>
                <a:spcPts val="0"/>
              </a:spcBef>
              <a:spcAft>
                <a:spcPts val="0"/>
              </a:spcAft>
              <a:defRPr/>
            </a:pPr>
            <a:r>
              <a:rPr lang="tr-TR" sz="2000" dirty="0" smtClean="0">
                <a:solidFill>
                  <a:schemeClr val="tx1"/>
                </a:solidFill>
              </a:rPr>
              <a:t>İçeriğinde </a:t>
            </a:r>
            <a:r>
              <a:rPr lang="tr-TR" sz="2000" dirty="0">
                <a:solidFill>
                  <a:schemeClr val="tx1"/>
                </a:solidFill>
              </a:rPr>
              <a:t>bulunan ağır metaller nedeniyle çevre ve insan sağlığına zararlı etkilerde bulunabilecek atıklardandır ve ayrı toplanması gereklidir.</a:t>
            </a:r>
          </a:p>
        </p:txBody>
      </p:sp>
      <p:pic>
        <p:nvPicPr>
          <p:cNvPr id="19461" name="Picture 5" descr="atÄ±k pil kutusu tap ile ilgili gÃ¶rsel sonucu"/>
          <p:cNvPicPr>
            <a:picLocks noChangeAspect="1" noChangeArrowheads="1"/>
          </p:cNvPicPr>
          <p:nvPr/>
        </p:nvPicPr>
        <p:blipFill rotWithShape="1">
          <a:blip r:embed="rId2" cstate="print">
            <a:extLst/>
          </a:blip>
          <a:srcRect l="10773" r="4062" b="3705"/>
          <a:stretch/>
        </p:blipFill>
        <p:spPr bwMode="auto">
          <a:xfrm>
            <a:off x="6948265" y="2348880"/>
            <a:ext cx="1784622" cy="4035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1266" name="Picture 2"/>
          <p:cNvPicPr>
            <a:picLocks noChangeAspect="1" noChangeArrowheads="1"/>
          </p:cNvPicPr>
          <p:nvPr/>
        </p:nvPicPr>
        <p:blipFill>
          <a:blip r:embed="rId3" cstate="print"/>
          <a:srcRect/>
          <a:stretch>
            <a:fillRect/>
          </a:stretch>
        </p:blipFill>
        <p:spPr bwMode="auto">
          <a:xfrm>
            <a:off x="323528" y="1988840"/>
            <a:ext cx="6128453" cy="4464496"/>
          </a:xfrm>
          <a:prstGeom prst="rect">
            <a:avLst/>
          </a:prstGeom>
          <a:noFill/>
          <a:ln w="9525">
            <a:noFill/>
            <a:miter lim="800000"/>
            <a:headEnd/>
            <a:tailEnd/>
          </a:ln>
        </p:spPr>
      </p:pic>
      <p:pic>
        <p:nvPicPr>
          <p:cNvPr id="5"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236296" y="146403"/>
            <a:ext cx="1645322" cy="1482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 xmlns:p14="http://schemas.microsoft.com/office/powerpoint/2010/main" val="529585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13 Aralık 2018</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27</a:t>
            </a:fld>
            <a:endParaRPr lang="tr-TR" dirty="0"/>
          </a:p>
        </p:txBody>
      </p:sp>
      <p:pic>
        <p:nvPicPr>
          <p:cNvPr id="6" name="Resim 5"/>
          <p:cNvPicPr>
            <a:picLocks noChangeAspect="1"/>
          </p:cNvPicPr>
          <p:nvPr/>
        </p:nvPicPr>
        <p:blipFill rotWithShape="1">
          <a:blip r:embed="rId2" cstate="print"/>
          <a:srcRect b="24451"/>
          <a:stretch/>
        </p:blipFill>
        <p:spPr>
          <a:xfrm>
            <a:off x="0" y="692697"/>
            <a:ext cx="5076056" cy="2697774"/>
          </a:xfrm>
          <a:prstGeom prst="rect">
            <a:avLst/>
          </a:prstGeom>
        </p:spPr>
      </p:pic>
      <p:sp>
        <p:nvSpPr>
          <p:cNvPr id="7" name="Başlık 1"/>
          <p:cNvSpPr txBox="1">
            <a:spLocks/>
          </p:cNvSpPr>
          <p:nvPr/>
        </p:nvSpPr>
        <p:spPr>
          <a:xfrm>
            <a:off x="175433" y="102038"/>
            <a:ext cx="8717047" cy="518650"/>
          </a:xfrm>
          <a:prstGeom prst="rect">
            <a:avLst/>
          </a:prstGeom>
          <a:solidFill>
            <a:srgbClr val="0070C0"/>
          </a:solidFill>
        </p:spPr>
        <p:txBody>
          <a:bodyPr vert="horz" lIns="91440" tIns="45720" rIns="91440" bIns="45720" rtlCol="0" anchor="ctr" anchorCtr="0">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Bitkisel Atık</a:t>
            </a:r>
            <a:r>
              <a:rPr kumimoji="0" lang="tr-TR" sz="2800" b="1" i="0" u="none" strike="noStrike" kern="1200" cap="none" spc="0" normalizeH="0" noProof="0" dirty="0" smtClean="0">
                <a:ln>
                  <a:noFill/>
                </a:ln>
                <a:solidFill>
                  <a:schemeClr val="bg1"/>
                </a:solidFill>
                <a:effectLst/>
                <a:uLnTx/>
                <a:uFillTx/>
                <a:latin typeface="Comic Sans MS" pitchFamily="66" charset="0"/>
                <a:ea typeface="+mj-ea"/>
                <a:cs typeface="+mj-cs"/>
              </a:rPr>
              <a:t> Yağlar</a:t>
            </a:r>
            <a:endParaRPr kumimoji="0" lang="tr-TR"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sp>
        <p:nvSpPr>
          <p:cNvPr id="2" name="Metin kutusu 1"/>
          <p:cNvSpPr txBox="1"/>
          <p:nvPr/>
        </p:nvSpPr>
        <p:spPr>
          <a:xfrm>
            <a:off x="0" y="3573016"/>
            <a:ext cx="5004048" cy="2862322"/>
          </a:xfrm>
          <a:prstGeom prst="rect">
            <a:avLst/>
          </a:prstGeom>
          <a:noFill/>
        </p:spPr>
        <p:txBody>
          <a:bodyPr wrap="square" rtlCol="0">
            <a:spAutoFit/>
          </a:bodyPr>
          <a:lstStyle/>
          <a:p>
            <a:pPr algn="just"/>
            <a:r>
              <a:rPr lang="tr-TR" dirty="0" smtClean="0">
                <a:latin typeface="Times New Roman" pitchFamily="18" charset="0"/>
                <a:cs typeface="Times New Roman" pitchFamily="18" charset="0"/>
              </a:rPr>
              <a:t>Yeraltı sularının, yüzeysel suların ve toprağın kirlenmesine ve burada yaşayan canlıların zarar görmesine, kanalizasyon sistemlerinde ve atık su arıtma tesislerinde tıkanıklıklara yol açmakta ve arıtma tesislerinde kirlilik yükünün artmasına sebep olduğundan işletim ve bakım maliyetlerinin de artmasına yol açmaktadır.</a:t>
            </a:r>
          </a:p>
          <a:p>
            <a:pPr algn="just"/>
            <a:r>
              <a:rPr lang="tr-TR" dirty="0" smtClean="0">
                <a:latin typeface="Times New Roman" pitchFamily="18" charset="0"/>
                <a:cs typeface="Times New Roman" pitchFamily="18" charset="0"/>
              </a:rPr>
              <a:t>Evlerde ve yemek yapılan kurumlarda oluşan bitkisel atık yağların ayrı bidon içerisinde (yağ şişesi, su şişesi gibi) biriktirilmesi gerekmektedir.</a:t>
            </a:r>
            <a:endParaRPr lang="tr-TR" dirty="0">
              <a:latin typeface="Times New Roman" pitchFamily="18" charset="0"/>
              <a:cs typeface="Times New Roman" pitchFamily="18" charset="0"/>
            </a:endParaRPr>
          </a:p>
        </p:txBody>
      </p:sp>
      <p:pic>
        <p:nvPicPr>
          <p:cNvPr id="10" name="Resim 10"/>
          <p:cNvPicPr>
            <a:picLocks noChangeAspect="1"/>
          </p:cNvPicPr>
          <p:nvPr/>
        </p:nvPicPr>
        <p:blipFill>
          <a:blip r:embed="rId3" cstate="print"/>
          <a:stretch>
            <a:fillRect/>
          </a:stretch>
        </p:blipFill>
        <p:spPr>
          <a:xfrm>
            <a:off x="5220072" y="3645024"/>
            <a:ext cx="3419872" cy="2781914"/>
          </a:xfrm>
          <a:prstGeom prst="rect">
            <a:avLst/>
          </a:prstGeom>
        </p:spPr>
      </p:pic>
      <p:pic>
        <p:nvPicPr>
          <p:cNvPr id="11" name="Resim 3"/>
          <p:cNvPicPr>
            <a:picLocks noChangeAspect="1"/>
          </p:cNvPicPr>
          <p:nvPr/>
        </p:nvPicPr>
        <p:blipFill>
          <a:blip r:embed="rId4" cstate="print"/>
          <a:srcRect/>
          <a:stretch>
            <a:fillRect/>
          </a:stretch>
        </p:blipFill>
        <p:spPr bwMode="auto">
          <a:xfrm>
            <a:off x="6516216" y="764704"/>
            <a:ext cx="1693179" cy="2777728"/>
          </a:xfrm>
          <a:prstGeom prst="rect">
            <a:avLst/>
          </a:prstGeom>
          <a:noFill/>
          <a:ln w="9525">
            <a:noFill/>
            <a:miter lim="800000"/>
            <a:headEnd/>
            <a:tailEnd/>
          </a:ln>
        </p:spPr>
      </p:pic>
    </p:spTree>
    <p:extLst>
      <p:ext uri="{BB962C8B-B14F-4D97-AF65-F5344CB8AC3E}">
        <p14:creationId xmlns="" xmlns:p14="http://schemas.microsoft.com/office/powerpoint/2010/main" val="254122675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SDÜ Atık yönetimi\Sıfır atık\Eğitim\Rahime Gül\PET sıkıştırma-1.jpeg"/>
          <p:cNvPicPr>
            <a:picLocks noChangeAspect="1" noChangeArrowheads="1"/>
          </p:cNvPicPr>
          <p:nvPr/>
        </p:nvPicPr>
        <p:blipFill>
          <a:blip r:embed="rId2" cstate="print"/>
          <a:srcRect t="34549"/>
          <a:stretch>
            <a:fillRect/>
          </a:stretch>
        </p:blipFill>
        <p:spPr bwMode="auto">
          <a:xfrm>
            <a:off x="827584" y="620688"/>
            <a:ext cx="7488832" cy="3024336"/>
          </a:xfrm>
          <a:prstGeom prst="rect">
            <a:avLst/>
          </a:prstGeom>
          <a:noFill/>
        </p:spPr>
      </p:pic>
      <p:pic>
        <p:nvPicPr>
          <p:cNvPr id="1029" name="Picture 5" descr="C:\Users\user\Desktop\SDÜ Atık yönetimi\Sıfır atık\Eğitim\Rahime Gül\PET sıkıştırma-2.jpeg"/>
          <p:cNvPicPr>
            <a:picLocks noChangeAspect="1" noChangeArrowheads="1"/>
          </p:cNvPicPr>
          <p:nvPr/>
        </p:nvPicPr>
        <p:blipFill>
          <a:blip r:embed="rId3" cstate="print"/>
          <a:srcRect t="38819"/>
          <a:stretch>
            <a:fillRect/>
          </a:stretch>
        </p:blipFill>
        <p:spPr bwMode="auto">
          <a:xfrm>
            <a:off x="899592" y="3933056"/>
            <a:ext cx="7488832" cy="2498683"/>
          </a:xfrm>
          <a:prstGeom prst="rect">
            <a:avLst/>
          </a:prstGeom>
          <a:noFill/>
        </p:spPr>
      </p:pic>
      <p:sp>
        <p:nvSpPr>
          <p:cNvPr id="9" name="8 Yuvarlatılmış Dikdörtgen"/>
          <p:cNvSpPr/>
          <p:nvPr/>
        </p:nvSpPr>
        <p:spPr>
          <a:xfrm>
            <a:off x="3779912" y="1124744"/>
            <a:ext cx="2448272" cy="223224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2" name="11 Aşağı Ok"/>
          <p:cNvSpPr/>
          <p:nvPr/>
        </p:nvSpPr>
        <p:spPr>
          <a:xfrm>
            <a:off x="4788024" y="3356992"/>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Metin kutusu"/>
          <p:cNvSpPr txBox="1"/>
          <p:nvPr/>
        </p:nvSpPr>
        <p:spPr>
          <a:xfrm>
            <a:off x="1547664" y="692696"/>
            <a:ext cx="6048672" cy="400110"/>
          </a:xfrm>
          <a:prstGeom prst="rect">
            <a:avLst/>
          </a:prstGeom>
          <a:noFill/>
        </p:spPr>
        <p:txBody>
          <a:bodyPr wrap="square" rtlCol="0">
            <a:spAutoFit/>
          </a:bodyPr>
          <a:lstStyle/>
          <a:p>
            <a:pPr algn="ctr"/>
            <a:r>
              <a:rPr lang="tr-TR" sz="2000" b="1" dirty="0" smtClean="0">
                <a:solidFill>
                  <a:schemeClr val="bg1"/>
                </a:solidFill>
              </a:rPr>
              <a:t>2 Pet şişe= 1000 ml,      Bardak: 200 ml</a:t>
            </a:r>
          </a:p>
        </p:txBody>
      </p:sp>
      <p:sp>
        <p:nvSpPr>
          <p:cNvPr id="14" name="13 Metin kutusu"/>
          <p:cNvSpPr txBox="1"/>
          <p:nvPr/>
        </p:nvSpPr>
        <p:spPr>
          <a:xfrm>
            <a:off x="4319972" y="5445224"/>
            <a:ext cx="1476164" cy="923330"/>
          </a:xfrm>
          <a:prstGeom prst="rect">
            <a:avLst/>
          </a:prstGeom>
          <a:noFill/>
        </p:spPr>
        <p:txBody>
          <a:bodyPr wrap="square" rtlCol="0">
            <a:spAutoFit/>
          </a:bodyPr>
          <a:lstStyle/>
          <a:p>
            <a:pPr algn="ctr"/>
            <a:r>
              <a:rPr lang="tr-TR" b="1" dirty="0" smtClean="0">
                <a:solidFill>
                  <a:schemeClr val="bg1"/>
                </a:solidFill>
              </a:rPr>
              <a:t>Hacim azalması: %80</a:t>
            </a:r>
            <a:endParaRPr lang="tr-TR" b="1" dirty="0">
              <a:solidFill>
                <a:schemeClr val="bg1"/>
              </a:solidFill>
            </a:endParaRPr>
          </a:p>
        </p:txBody>
      </p:sp>
      <p:sp>
        <p:nvSpPr>
          <p:cNvPr id="15" name="14 Yuvarlatılmış Dikdörtgen"/>
          <p:cNvSpPr/>
          <p:nvPr/>
        </p:nvSpPr>
        <p:spPr>
          <a:xfrm>
            <a:off x="4355976" y="3933056"/>
            <a:ext cx="1296144" cy="237626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7" name="Başlık 1"/>
          <p:cNvSpPr txBox="1">
            <a:spLocks/>
          </p:cNvSpPr>
          <p:nvPr/>
        </p:nvSpPr>
        <p:spPr>
          <a:xfrm>
            <a:off x="823505" y="30030"/>
            <a:ext cx="7492911" cy="518650"/>
          </a:xfrm>
          <a:prstGeom prst="rect">
            <a:avLst/>
          </a:prstGeom>
          <a:solidFill>
            <a:srgbClr val="0070C0"/>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chemeClr val="bg1"/>
                </a:solidFill>
                <a:effectLst/>
                <a:uLnTx/>
                <a:uFillTx/>
                <a:latin typeface="Comic Sans MS" pitchFamily="66" charset="0"/>
                <a:ea typeface="+mj-ea"/>
                <a:cs typeface="+mj-cs"/>
              </a:rPr>
              <a:t>HACİM AZALTMA TEKNİKLERİ</a:t>
            </a:r>
            <a:endParaRPr kumimoji="0" lang="tr-TR" sz="28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spTree>
    <p:extLst>
      <p:ext uri="{BB962C8B-B14F-4D97-AF65-F5344CB8AC3E}">
        <p14:creationId xmlns="" xmlns:p14="http://schemas.microsoft.com/office/powerpoint/2010/main" val="436789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Yuvarlatılmış Dikdörtgen"/>
          <p:cNvSpPr/>
          <p:nvPr/>
        </p:nvSpPr>
        <p:spPr>
          <a:xfrm>
            <a:off x="3275856" y="836712"/>
            <a:ext cx="2448272" cy="223224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tr-TR" sz="6000" dirty="0" smtClean="0">
                <a:solidFill>
                  <a:srgbClr val="0000CC"/>
                </a:solidFill>
              </a:rPr>
              <a:t>VİDEO</a:t>
            </a:r>
            <a:endParaRPr lang="tr-TR" sz="6000" dirty="0">
              <a:solidFill>
                <a:srgbClr val="0000CC"/>
              </a:solidFill>
            </a:endParaRPr>
          </a:p>
        </p:txBody>
      </p:sp>
      <p:pic>
        <p:nvPicPr>
          <p:cNvPr id="15362" name="Picture 2"/>
          <p:cNvPicPr>
            <a:picLocks noChangeAspect="1" noChangeArrowheads="1"/>
          </p:cNvPicPr>
          <p:nvPr/>
        </p:nvPicPr>
        <p:blipFill>
          <a:blip r:embed="rId2" cstate="print"/>
          <a:srcRect/>
          <a:stretch>
            <a:fillRect/>
          </a:stretch>
        </p:blipFill>
        <p:spPr bwMode="auto">
          <a:xfrm>
            <a:off x="611560" y="3212976"/>
            <a:ext cx="7812360" cy="3014930"/>
          </a:xfrm>
          <a:prstGeom prst="rect">
            <a:avLst/>
          </a:prstGeom>
          <a:noFill/>
          <a:ln w="9525">
            <a:noFill/>
            <a:miter lim="800000"/>
            <a:headEnd/>
            <a:tailEnd/>
          </a:ln>
        </p:spPr>
      </p:pic>
    </p:spTree>
    <p:extLst>
      <p:ext uri="{BB962C8B-B14F-4D97-AF65-F5344CB8AC3E}">
        <p14:creationId xmlns="" xmlns:p14="http://schemas.microsoft.com/office/powerpoint/2010/main" val="436789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Başlık 1"/>
          <p:cNvSpPr>
            <a:spLocks noGrp="1"/>
          </p:cNvSpPr>
          <p:nvPr>
            <p:ph type="title"/>
          </p:nvPr>
        </p:nvSpPr>
        <p:spPr>
          <a:xfrm>
            <a:off x="0" y="72008"/>
            <a:ext cx="9144000" cy="548680"/>
          </a:xfrm>
        </p:spPr>
        <p:style>
          <a:lnRef idx="1">
            <a:schemeClr val="accent3"/>
          </a:lnRef>
          <a:fillRef idx="2">
            <a:schemeClr val="accent3"/>
          </a:fillRef>
          <a:effectRef idx="1">
            <a:schemeClr val="accent3"/>
          </a:effectRef>
          <a:fontRef idx="minor">
            <a:schemeClr val="dk1"/>
          </a:fontRef>
        </p:style>
        <p:txBody>
          <a:bodyPr>
            <a:noAutofit/>
          </a:bodyPr>
          <a:lstStyle/>
          <a:p>
            <a:pPr eaLnBrk="1" fontAlgn="auto" hangingPunct="1">
              <a:spcAft>
                <a:spcPts val="0"/>
              </a:spcAft>
              <a:defRPr/>
            </a:pPr>
            <a:r>
              <a:rPr lang="tr-TR" sz="3200" dirty="0" smtClean="0"/>
              <a:t>Atık Yönetimi Hiyerarşisi</a:t>
            </a:r>
          </a:p>
        </p:txBody>
      </p:sp>
      <p:pic>
        <p:nvPicPr>
          <p:cNvPr id="2052" name="Picture 4"/>
          <p:cNvPicPr>
            <a:picLocks noChangeAspect="1" noChangeArrowheads="1"/>
          </p:cNvPicPr>
          <p:nvPr/>
        </p:nvPicPr>
        <p:blipFill>
          <a:blip r:embed="rId3" cstate="print"/>
          <a:srcRect/>
          <a:stretch>
            <a:fillRect/>
          </a:stretch>
        </p:blipFill>
        <p:spPr bwMode="auto">
          <a:xfrm>
            <a:off x="1043608" y="2993571"/>
            <a:ext cx="7200800" cy="3864429"/>
          </a:xfrm>
          <a:prstGeom prst="rect">
            <a:avLst/>
          </a:prstGeom>
          <a:noFill/>
          <a:ln w="9525">
            <a:noFill/>
            <a:miter lim="800000"/>
            <a:headEnd/>
            <a:tailEnd/>
          </a:ln>
        </p:spPr>
      </p:pic>
      <p:sp>
        <p:nvSpPr>
          <p:cNvPr id="10" name="Metin kutusu 5"/>
          <p:cNvSpPr txBox="1"/>
          <p:nvPr/>
        </p:nvSpPr>
        <p:spPr>
          <a:xfrm>
            <a:off x="144016" y="908720"/>
            <a:ext cx="8820472" cy="1938992"/>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tr-TR" sz="2000" dirty="0">
                <a:solidFill>
                  <a:srgbClr val="FF0000"/>
                </a:solidFill>
                <a:latin typeface="Cambria" pitchFamily="18" charset="0"/>
                <a:ea typeface="Cambria" pitchFamily="18" charset="0"/>
                <a:cs typeface="Cambria" pitchFamily="18" charset="0"/>
              </a:rPr>
              <a:t>Atık yönetimi: </a:t>
            </a:r>
          </a:p>
          <a:p>
            <a:pPr algn="just"/>
            <a:r>
              <a:rPr lang="tr-TR" sz="2000" dirty="0">
                <a:solidFill>
                  <a:srgbClr val="000000"/>
                </a:solidFill>
                <a:latin typeface="Cambria" pitchFamily="18" charset="0"/>
                <a:ea typeface="Cambria" pitchFamily="18" charset="0"/>
                <a:cs typeface="Cambria" pitchFamily="18" charset="0"/>
              </a:rPr>
              <a:t>Atığın </a:t>
            </a:r>
            <a:r>
              <a:rPr lang="tr-TR" sz="2000" dirty="0">
                <a:solidFill>
                  <a:schemeClr val="tx1"/>
                </a:solidFill>
                <a:latin typeface="Cambria" pitchFamily="18" charset="0"/>
                <a:ea typeface="Cambria" pitchFamily="18" charset="0"/>
                <a:cs typeface="Cambria" pitchFamily="18" charset="0"/>
              </a:rPr>
              <a:t>oluşumunun </a:t>
            </a:r>
            <a:r>
              <a:rPr lang="tr-TR" sz="2000" b="1" dirty="0">
                <a:solidFill>
                  <a:schemeClr val="tx1"/>
                </a:solidFill>
                <a:latin typeface="Cambria" pitchFamily="18" charset="0"/>
                <a:ea typeface="Cambria" pitchFamily="18" charset="0"/>
                <a:cs typeface="Cambria" pitchFamily="18" charset="0"/>
              </a:rPr>
              <a:t>önlenmesi</a:t>
            </a:r>
            <a:r>
              <a:rPr lang="tr-TR" sz="2000" dirty="0">
                <a:solidFill>
                  <a:schemeClr val="tx1"/>
                </a:solidFill>
                <a:latin typeface="Cambria" pitchFamily="18" charset="0"/>
                <a:ea typeface="Cambria" pitchFamily="18" charset="0"/>
                <a:cs typeface="Cambria" pitchFamily="18" charset="0"/>
              </a:rPr>
              <a:t>, kaynağında </a:t>
            </a:r>
            <a:r>
              <a:rPr lang="tr-TR" sz="2000" b="1" dirty="0">
                <a:solidFill>
                  <a:schemeClr val="tx1"/>
                </a:solidFill>
                <a:latin typeface="Cambria" pitchFamily="18" charset="0"/>
                <a:ea typeface="Cambria" pitchFamily="18" charset="0"/>
                <a:cs typeface="Cambria" pitchFamily="18" charset="0"/>
              </a:rPr>
              <a:t>azaltılması</a:t>
            </a:r>
            <a:r>
              <a:rPr lang="tr-TR" sz="2000" dirty="0">
                <a:solidFill>
                  <a:schemeClr val="tx1"/>
                </a:solidFill>
                <a:latin typeface="Cambria" pitchFamily="18" charset="0"/>
                <a:ea typeface="Cambria" pitchFamily="18" charset="0"/>
                <a:cs typeface="Cambria" pitchFamily="18" charset="0"/>
              </a:rPr>
              <a:t>, yeniden kullanılması, özelliğine ve türüne göre ayrılması, biriktirilmesi, toplanması, geçici depolanması, taşınması, ara depolanması</a:t>
            </a:r>
            <a:r>
              <a:rPr lang="tr-TR" sz="2000" dirty="0">
                <a:solidFill>
                  <a:srgbClr val="000000"/>
                </a:solidFill>
                <a:latin typeface="Cambria" pitchFamily="18" charset="0"/>
                <a:ea typeface="Cambria" pitchFamily="18" charset="0"/>
                <a:cs typeface="Cambria" pitchFamily="18" charset="0"/>
              </a:rPr>
              <a:t>, geri dönüşümü, enerji geri kazanımı dâhil geri kazanılması, bertarafı, bertaraf işlemleri sonrası izlenmesi, kontrolü ve denetimi </a:t>
            </a:r>
            <a:r>
              <a:rPr lang="tr-TR" sz="2000" dirty="0" smtClean="0">
                <a:solidFill>
                  <a:srgbClr val="000000"/>
                </a:solidFill>
                <a:latin typeface="Cambria" pitchFamily="18" charset="0"/>
                <a:ea typeface="Cambria" pitchFamily="18" charset="0"/>
                <a:cs typeface="Cambria" pitchFamily="18" charset="0"/>
              </a:rPr>
              <a:t>faaliyetleridir.</a:t>
            </a:r>
            <a:endParaRPr lang="tr-TR" altLang="tr-TR" sz="2000" dirty="0">
              <a:solidFill>
                <a:srgbClr val="000000"/>
              </a:solidFill>
              <a:latin typeface="Cambria" pitchFamily="18" charset="0"/>
              <a:ea typeface="Cambria" pitchFamily="18" charset="0"/>
              <a:cs typeface="Times New Roman" pitchFamily="18" charset="0"/>
            </a:endParaRPr>
          </a:p>
        </p:txBody>
      </p:sp>
    </p:spTree>
    <p:extLst>
      <p:ext uri="{BB962C8B-B14F-4D97-AF65-F5344CB8AC3E}">
        <p14:creationId xmlns="" xmlns:p14="http://schemas.microsoft.com/office/powerpoint/2010/main" val="416290675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1159902"/>
            <a:ext cx="2978665" cy="3176182"/>
          </a:xfrm>
        </p:spPr>
      </p:pic>
      <p:sp>
        <p:nvSpPr>
          <p:cNvPr id="4" name="3 Veri Yer Tutucusu"/>
          <p:cNvSpPr>
            <a:spLocks noGrp="1"/>
          </p:cNvSpPr>
          <p:nvPr>
            <p:ph type="dt" sz="half" idx="10"/>
          </p:nvPr>
        </p:nvSpPr>
        <p:spPr/>
        <p:txBody>
          <a:bodyPr/>
          <a:lstStyle/>
          <a:p>
            <a:fld id="{DC710795-060D-43FE-B955-76DCA380755E}" type="datetime4">
              <a:rPr lang="tr-TR" smtClean="0"/>
              <a:pPr/>
              <a:t>13 Aralık 2018</a:t>
            </a:fld>
            <a:endParaRPr lang="tr-TR" dirty="0"/>
          </a:p>
        </p:txBody>
      </p:sp>
      <p:sp>
        <p:nvSpPr>
          <p:cNvPr id="5" name="4 Slayt Numarası Yer Tutucusu"/>
          <p:cNvSpPr>
            <a:spLocks noGrp="1"/>
          </p:cNvSpPr>
          <p:nvPr>
            <p:ph type="sldNum" sz="quarter" idx="12"/>
          </p:nvPr>
        </p:nvSpPr>
        <p:spPr/>
        <p:txBody>
          <a:bodyPr/>
          <a:lstStyle/>
          <a:p>
            <a:fld id="{9CD8D479-8942-46E8-A226-A4E01F7A105C}" type="slidenum">
              <a:rPr lang="tr-TR" smtClean="0"/>
              <a:pPr/>
              <a:t>30</a:t>
            </a:fld>
            <a:endParaRPr lang="tr-TR" dirty="0"/>
          </a:p>
        </p:txBody>
      </p:sp>
      <p:pic>
        <p:nvPicPr>
          <p:cNvPr id="7" name="İçerik Yer Tutucusu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872207" y="1159903"/>
            <a:ext cx="3271793" cy="3176183"/>
          </a:xfrm>
          <a:prstGeom prst="rect">
            <a:avLst/>
          </a:prstGeom>
        </p:spPr>
      </p:pic>
      <p:pic>
        <p:nvPicPr>
          <p:cNvPr id="8" name="Resim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978665" y="1159903"/>
            <a:ext cx="2886460" cy="3176183"/>
          </a:xfrm>
          <a:prstGeom prst="rect">
            <a:avLst/>
          </a:prstGeom>
        </p:spPr>
      </p:pic>
      <p:pic>
        <p:nvPicPr>
          <p:cNvPr id="9" name="Picture 1" descr="C:\Users\Nazli\Documents\sunumlaricinfotolar\whitepaperbalya.jpg"/>
          <p:cNvPicPr>
            <a:picLocks noChangeAspect="1" noChangeArrowheads="1"/>
          </p:cNvPicPr>
          <p:nvPr/>
        </p:nvPicPr>
        <p:blipFill>
          <a:blip r:embed="rId5" cstate="print"/>
          <a:srcRect/>
          <a:stretch>
            <a:fillRect/>
          </a:stretch>
        </p:blipFill>
        <p:spPr bwMode="auto">
          <a:xfrm>
            <a:off x="0" y="4750908"/>
            <a:ext cx="2368513" cy="2107092"/>
          </a:xfrm>
          <a:prstGeom prst="rect">
            <a:avLst/>
          </a:prstGeom>
          <a:noFill/>
          <a:ln w="50800">
            <a:solidFill>
              <a:schemeClr val="tx1"/>
            </a:solidFill>
          </a:ln>
        </p:spPr>
      </p:pic>
      <p:pic>
        <p:nvPicPr>
          <p:cNvPr id="10" name="Picture 2" descr="http://www.vegergeridonusum.com/images/templatemo_thumb_image_6.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77067" y="4742945"/>
            <a:ext cx="2139286" cy="2095327"/>
          </a:xfrm>
          <a:prstGeom prst="rect">
            <a:avLst/>
          </a:prstGeom>
          <a:noFill/>
          <a:ln w="50800">
            <a:solidFill>
              <a:schemeClr val="tx1"/>
            </a:solidFill>
          </a:ln>
          <a:extLst>
            <a:ext uri="{909E8E84-426E-40DD-AFC4-6F175D3DCCD1}">
              <a14:hiddenFill xmlns="" xmlns:a14="http://schemas.microsoft.com/office/drawing/2010/main">
                <a:solidFill>
                  <a:srgbClr val="FFFFFF"/>
                </a:solidFill>
              </a14:hiddenFill>
            </a:ext>
          </a:extLst>
        </p:spPr>
      </p:pic>
      <p:pic>
        <p:nvPicPr>
          <p:cNvPr id="11" name="Picture 4" descr="http://www.petyaf.com.tr/userfiles/images/sayfalar/uretim2.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723135" y="4742945"/>
            <a:ext cx="2128904" cy="2134783"/>
          </a:xfrm>
          <a:prstGeom prst="rect">
            <a:avLst/>
          </a:prstGeom>
          <a:noFill/>
          <a:ln w="50800">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6" descr="http://rovimasistem.com/wp-content/uploads/2015/12/glass-255281_1280-1280x640.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966024" y="4723218"/>
            <a:ext cx="2177976" cy="2134783"/>
          </a:xfrm>
          <a:prstGeom prst="rect">
            <a:avLst/>
          </a:prstGeom>
          <a:noFill/>
          <a:ln w="50800">
            <a:solidFill>
              <a:schemeClr val="tx1"/>
            </a:solidFill>
          </a:ln>
        </p:spPr>
      </p:pic>
      <p:sp>
        <p:nvSpPr>
          <p:cNvPr id="13" name="Başlık 1"/>
          <p:cNvSpPr txBox="1">
            <a:spLocks/>
          </p:cNvSpPr>
          <p:nvPr/>
        </p:nvSpPr>
        <p:spPr>
          <a:xfrm>
            <a:off x="175433" y="102038"/>
            <a:ext cx="8787813" cy="864216"/>
          </a:xfrm>
          <a:prstGeom prst="rect">
            <a:avLst/>
          </a:prstGeom>
          <a:solidFill>
            <a:srgbClr val="0070C0"/>
          </a:solidFill>
        </p:spPr>
        <p:txBody>
          <a:bodyPr vert="horz" lIns="91440" tIns="45720" rIns="91440" bIns="45720" rtlCol="0" anchor="ctr" anchorCtr="0">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Comic Sans MS" pitchFamily="66" charset="0"/>
                <a:ea typeface="+mj-ea"/>
                <a:cs typeface="+mj-cs"/>
              </a:rPr>
              <a:t>AMBALAJ ATIKLARI</a:t>
            </a:r>
            <a:endParaRPr kumimoji="0" lang="tr-TR" sz="3100" b="1" i="0" u="none" strike="noStrike" kern="1200" cap="none" spc="0" normalizeH="0" baseline="0" noProof="0" dirty="0">
              <a:ln>
                <a:noFill/>
              </a:ln>
              <a:solidFill>
                <a:schemeClr val="bg1"/>
              </a:solidFill>
              <a:effectLst/>
              <a:uLnTx/>
              <a:uFillTx/>
              <a:latin typeface="Comic Sans MS" pitchFamily="66" charset="0"/>
              <a:ea typeface="+mj-ea"/>
              <a:cs typeface="+mj-cs"/>
            </a:endParaRPr>
          </a:p>
        </p:txBody>
      </p:sp>
    </p:spTree>
    <p:extLst>
      <p:ext uri="{BB962C8B-B14F-4D97-AF65-F5344CB8AC3E}">
        <p14:creationId xmlns="" xmlns:p14="http://schemas.microsoft.com/office/powerpoint/2010/main" val="13883637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4 Başlık"/>
          <p:cNvSpPr txBox="1">
            <a:spLocks noGrp="1"/>
          </p:cNvSpPr>
          <p:nvPr>
            <p:ph type="title"/>
          </p:nvPr>
        </p:nvSpPr>
        <p:spPr>
          <a:xfrm>
            <a:off x="387626" y="1052278"/>
            <a:ext cx="2007555" cy="646331"/>
          </a:xfrm>
          <a:prstGeom prst="rect">
            <a:avLst/>
          </a:prstGeom>
          <a:solidFill>
            <a:schemeClr val="bg2"/>
          </a:solidFill>
        </p:spPr>
        <p:txBody>
          <a:bodyPr wrap="square" rtlCol="0">
            <a:spAutoFit/>
          </a:bodyPr>
          <a:lstStyle/>
          <a:p>
            <a:pPr algn="ctr"/>
            <a:r>
              <a:rPr lang="tr-TR" sz="1800" b="1" dirty="0" smtClean="0">
                <a:solidFill>
                  <a:srgbClr val="C00000"/>
                </a:solidFill>
                <a:latin typeface="Calibri" pitchFamily="34" charset="0"/>
                <a:ea typeface="+mn-ea"/>
                <a:cs typeface="+mn-cs"/>
              </a:rPr>
              <a:t>METAL GERİ DÖNÜŞÜMÜ</a:t>
            </a:r>
            <a:endParaRPr lang="tr-TR" sz="1800" b="1" dirty="0">
              <a:solidFill>
                <a:srgbClr val="C00000"/>
              </a:solidFill>
              <a:latin typeface="Calibri" pitchFamily="34" charset="0"/>
              <a:ea typeface="+mn-ea"/>
              <a:cs typeface="+mn-cs"/>
            </a:endParaRPr>
          </a:p>
        </p:txBody>
      </p:sp>
      <p:pic>
        <p:nvPicPr>
          <p:cNvPr id="13" name="Picture 1" descr="C:\Users\Nazli\Documents\sunumlaricinfotolar\whitepaperbalya.jpg"/>
          <p:cNvPicPr>
            <a:picLocks noGrp="1" noChangeAspect="1" noChangeArrowheads="1"/>
          </p:cNvPicPr>
          <p:nvPr>
            <p:ph idx="1"/>
          </p:nvPr>
        </p:nvPicPr>
        <p:blipFill>
          <a:blip r:embed="rId3" cstate="print"/>
          <a:srcRect/>
          <a:stretch>
            <a:fillRect/>
          </a:stretch>
        </p:blipFill>
        <p:spPr bwMode="auto">
          <a:xfrm>
            <a:off x="885618" y="3015003"/>
            <a:ext cx="1119278" cy="1119278"/>
          </a:xfrm>
          <a:prstGeom prst="rect">
            <a:avLst/>
          </a:prstGeom>
          <a:noFill/>
        </p:spPr>
      </p:pic>
      <p:sp>
        <p:nvSpPr>
          <p:cNvPr id="4" name="3 Veri Yer Tutucusu"/>
          <p:cNvSpPr>
            <a:spLocks noGrp="1"/>
          </p:cNvSpPr>
          <p:nvPr>
            <p:ph type="dt" sz="half" idx="10"/>
          </p:nvPr>
        </p:nvSpPr>
        <p:spPr/>
        <p:txBody>
          <a:bodyPr/>
          <a:lstStyle/>
          <a:p>
            <a:fld id="{DC710795-060D-43FE-B955-76DCA380755E}" type="datetime4">
              <a:rPr lang="tr-TR" smtClean="0"/>
              <a:pPr/>
              <a:t>13 Aralık 2018</a:t>
            </a:fld>
            <a:endParaRPr lang="tr-TR" dirty="0"/>
          </a:p>
        </p:txBody>
      </p:sp>
      <p:sp>
        <p:nvSpPr>
          <p:cNvPr id="5" name="4 Slayt Numarası Yer Tutucusu"/>
          <p:cNvSpPr>
            <a:spLocks noGrp="1"/>
          </p:cNvSpPr>
          <p:nvPr>
            <p:ph type="sldNum" sz="quarter" idx="12"/>
          </p:nvPr>
        </p:nvSpPr>
        <p:spPr/>
        <p:txBody>
          <a:bodyPr/>
          <a:lstStyle/>
          <a:p>
            <a:fld id="{9CD8D479-8942-46E8-A226-A4E01F7A105C}" type="slidenum">
              <a:rPr lang="tr-TR" smtClean="0"/>
              <a:pPr/>
              <a:t>31</a:t>
            </a:fld>
            <a:endParaRPr lang="tr-TR" dirty="0"/>
          </a:p>
        </p:txBody>
      </p:sp>
      <p:pic>
        <p:nvPicPr>
          <p:cNvPr id="15" name="Picture 2" descr="C:\Users\Nazli\Documents\sunumlaricinfotolar\aluminyumcan.jpg"/>
          <p:cNvPicPr>
            <a:picLocks noChangeAspect="1" noChangeArrowheads="1"/>
          </p:cNvPicPr>
          <p:nvPr/>
        </p:nvPicPr>
        <p:blipFill>
          <a:blip r:embed="rId4" cstate="print"/>
          <a:srcRect/>
          <a:stretch>
            <a:fillRect/>
          </a:stretch>
        </p:blipFill>
        <p:spPr bwMode="auto">
          <a:xfrm>
            <a:off x="1054569" y="1575531"/>
            <a:ext cx="706291" cy="992612"/>
          </a:xfrm>
          <a:prstGeom prst="rect">
            <a:avLst/>
          </a:prstGeom>
          <a:noFill/>
        </p:spPr>
      </p:pic>
      <p:pic>
        <p:nvPicPr>
          <p:cNvPr id="16" name="Picture 3" descr="C:\Users\Nazli\Documents\sunumlaricinfotolar\aluminyumwindow.jpg"/>
          <p:cNvPicPr>
            <a:picLocks noChangeAspect="1" noChangeArrowheads="1"/>
          </p:cNvPicPr>
          <p:nvPr/>
        </p:nvPicPr>
        <p:blipFill>
          <a:blip r:embed="rId5" cstate="print"/>
          <a:srcRect/>
          <a:stretch>
            <a:fillRect/>
          </a:stretch>
        </p:blipFill>
        <p:spPr bwMode="auto">
          <a:xfrm>
            <a:off x="968204" y="4836674"/>
            <a:ext cx="899492" cy="1362088"/>
          </a:xfrm>
          <a:prstGeom prst="rect">
            <a:avLst/>
          </a:prstGeom>
          <a:noFill/>
        </p:spPr>
      </p:pic>
      <p:sp>
        <p:nvSpPr>
          <p:cNvPr id="17" name="16 Metin kutusu"/>
          <p:cNvSpPr txBox="1"/>
          <p:nvPr/>
        </p:nvSpPr>
        <p:spPr>
          <a:xfrm>
            <a:off x="701742" y="2505674"/>
            <a:ext cx="1553777" cy="276999"/>
          </a:xfrm>
          <a:prstGeom prst="rect">
            <a:avLst/>
          </a:prstGeom>
          <a:noFill/>
        </p:spPr>
        <p:txBody>
          <a:bodyPr wrap="square" rtlCol="0">
            <a:spAutoFit/>
          </a:bodyPr>
          <a:lstStyle/>
          <a:p>
            <a:pPr algn="ctr"/>
            <a:r>
              <a:rPr lang="tr-TR" sz="1200" dirty="0"/>
              <a:t>Alüminyum Kutu</a:t>
            </a:r>
          </a:p>
        </p:txBody>
      </p:sp>
      <p:sp>
        <p:nvSpPr>
          <p:cNvPr id="18" name="17 Metin kutusu"/>
          <p:cNvSpPr txBox="1"/>
          <p:nvPr/>
        </p:nvSpPr>
        <p:spPr>
          <a:xfrm>
            <a:off x="937031" y="4120804"/>
            <a:ext cx="1079589" cy="646331"/>
          </a:xfrm>
          <a:prstGeom prst="rect">
            <a:avLst/>
          </a:prstGeom>
          <a:noFill/>
        </p:spPr>
        <p:txBody>
          <a:bodyPr wrap="square" rtlCol="0">
            <a:spAutoFit/>
          </a:bodyPr>
          <a:lstStyle/>
          <a:p>
            <a:pPr algn="ctr"/>
            <a:r>
              <a:rPr lang="tr-TR" sz="1200" dirty="0"/>
              <a:t>Balyalanmış Alüminyum Kutular</a:t>
            </a:r>
          </a:p>
        </p:txBody>
      </p:sp>
      <p:sp>
        <p:nvSpPr>
          <p:cNvPr id="19" name="18 Metin kutusu"/>
          <p:cNvSpPr txBox="1"/>
          <p:nvPr/>
        </p:nvSpPr>
        <p:spPr>
          <a:xfrm>
            <a:off x="697475" y="6235349"/>
            <a:ext cx="1440949" cy="646331"/>
          </a:xfrm>
          <a:prstGeom prst="rect">
            <a:avLst/>
          </a:prstGeom>
          <a:solidFill>
            <a:schemeClr val="bg2"/>
          </a:solidFill>
        </p:spPr>
        <p:txBody>
          <a:bodyPr wrap="square" rtlCol="0">
            <a:spAutoFit/>
          </a:bodyPr>
          <a:lstStyle/>
          <a:p>
            <a:pPr algn="ctr"/>
            <a:r>
              <a:rPr lang="tr-TR" sz="1200" b="1" dirty="0"/>
              <a:t>Alüminyum pencereye dönüşüm</a:t>
            </a:r>
          </a:p>
        </p:txBody>
      </p:sp>
      <p:cxnSp>
        <p:nvCxnSpPr>
          <p:cNvPr id="20" name="19 Düz Ok Bağlayıcısı"/>
          <p:cNvCxnSpPr/>
          <p:nvPr/>
        </p:nvCxnSpPr>
        <p:spPr>
          <a:xfrm>
            <a:off x="1452296" y="2782673"/>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20 Düz Ok Bağlayıcısı"/>
          <p:cNvCxnSpPr>
            <a:stCxn id="18" idx="2"/>
          </p:cNvCxnSpPr>
          <p:nvPr/>
        </p:nvCxnSpPr>
        <p:spPr>
          <a:xfrm>
            <a:off x="1476826" y="4767135"/>
            <a:ext cx="0" cy="14567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2 Metin kutusu"/>
          <p:cNvSpPr txBox="1"/>
          <p:nvPr/>
        </p:nvSpPr>
        <p:spPr>
          <a:xfrm>
            <a:off x="2600025" y="1190777"/>
            <a:ext cx="2077745" cy="646331"/>
          </a:xfrm>
          <a:prstGeom prst="rect">
            <a:avLst/>
          </a:prstGeom>
          <a:solidFill>
            <a:schemeClr val="bg2"/>
          </a:solidFill>
        </p:spPr>
        <p:txBody>
          <a:bodyPr wrap="square" rtlCol="0">
            <a:spAutoFit/>
          </a:bodyPr>
          <a:lstStyle/>
          <a:p>
            <a:pPr algn="ctr"/>
            <a:r>
              <a:rPr lang="tr-TR" b="1" dirty="0">
                <a:solidFill>
                  <a:srgbClr val="C00000"/>
                </a:solidFill>
                <a:latin typeface="Calibri" pitchFamily="34" charset="0"/>
              </a:rPr>
              <a:t>PLASTİK GERİ DÖNÜŞÜMÜ</a:t>
            </a:r>
          </a:p>
        </p:txBody>
      </p:sp>
      <p:sp>
        <p:nvSpPr>
          <p:cNvPr id="23" name="2 Metin kutusu"/>
          <p:cNvSpPr txBox="1"/>
          <p:nvPr/>
        </p:nvSpPr>
        <p:spPr>
          <a:xfrm>
            <a:off x="4936699" y="1190777"/>
            <a:ext cx="1896821" cy="646331"/>
          </a:xfrm>
          <a:prstGeom prst="rect">
            <a:avLst/>
          </a:prstGeom>
          <a:solidFill>
            <a:schemeClr val="bg2"/>
          </a:solidFill>
        </p:spPr>
        <p:txBody>
          <a:bodyPr wrap="square" rtlCol="0">
            <a:spAutoFit/>
          </a:bodyPr>
          <a:lstStyle/>
          <a:p>
            <a:pPr algn="ctr"/>
            <a:r>
              <a:rPr lang="tr-TR" b="1" dirty="0" smtClean="0">
                <a:solidFill>
                  <a:srgbClr val="C00000"/>
                </a:solidFill>
                <a:latin typeface="Calibri" pitchFamily="34" charset="0"/>
              </a:rPr>
              <a:t>KAĞIT </a:t>
            </a:r>
            <a:r>
              <a:rPr lang="tr-TR" b="1" dirty="0">
                <a:solidFill>
                  <a:srgbClr val="C00000"/>
                </a:solidFill>
                <a:latin typeface="Calibri" pitchFamily="34" charset="0"/>
              </a:rPr>
              <a:t>GERİ DÖNÜŞÜMÜ</a:t>
            </a:r>
          </a:p>
        </p:txBody>
      </p:sp>
      <p:pic>
        <p:nvPicPr>
          <p:cNvPr id="24" name="Picture 2" descr="C:\Users\Nazli\Documents\sunumlaricinfotolar\mavi kapak.jpg"/>
          <p:cNvPicPr>
            <a:picLocks noChangeAspect="1" noChangeArrowheads="1"/>
          </p:cNvPicPr>
          <p:nvPr/>
        </p:nvPicPr>
        <p:blipFill>
          <a:blip r:embed="rId6" cstate="print"/>
          <a:srcRect/>
          <a:stretch>
            <a:fillRect/>
          </a:stretch>
        </p:blipFill>
        <p:spPr bwMode="auto">
          <a:xfrm>
            <a:off x="2976844" y="1852530"/>
            <a:ext cx="1451140" cy="773230"/>
          </a:xfrm>
          <a:prstGeom prst="rect">
            <a:avLst/>
          </a:prstGeom>
          <a:noFill/>
        </p:spPr>
      </p:pic>
      <p:pic>
        <p:nvPicPr>
          <p:cNvPr id="25" name="Picture 3" descr="C:\Users\Nazli\Documents\sunumlaricinfotolar\blue-pet-flakes.jpg"/>
          <p:cNvPicPr>
            <a:picLocks noChangeAspect="1" noChangeArrowheads="1"/>
          </p:cNvPicPr>
          <p:nvPr/>
        </p:nvPicPr>
        <p:blipFill>
          <a:blip r:embed="rId7" cstate="print"/>
          <a:srcRect b="18841"/>
          <a:stretch>
            <a:fillRect/>
          </a:stretch>
        </p:blipFill>
        <p:spPr bwMode="auto">
          <a:xfrm>
            <a:off x="2795764" y="2898838"/>
            <a:ext cx="789605" cy="802911"/>
          </a:xfrm>
          <a:prstGeom prst="rect">
            <a:avLst/>
          </a:prstGeom>
          <a:noFill/>
        </p:spPr>
      </p:pic>
      <p:pic>
        <p:nvPicPr>
          <p:cNvPr id="26" name="Picture 4" descr="C:\Users\Nazli\Documents\sunumlaricinfotolar\mavikasa.jpg"/>
          <p:cNvPicPr>
            <a:picLocks noChangeAspect="1" noChangeArrowheads="1"/>
          </p:cNvPicPr>
          <p:nvPr/>
        </p:nvPicPr>
        <p:blipFill>
          <a:blip r:embed="rId8" cstate="print"/>
          <a:srcRect/>
          <a:stretch>
            <a:fillRect/>
          </a:stretch>
        </p:blipFill>
        <p:spPr bwMode="auto">
          <a:xfrm>
            <a:off x="2309693" y="4262545"/>
            <a:ext cx="1083891" cy="1427786"/>
          </a:xfrm>
          <a:prstGeom prst="rect">
            <a:avLst/>
          </a:prstGeom>
          <a:noFill/>
        </p:spPr>
      </p:pic>
      <p:pic>
        <p:nvPicPr>
          <p:cNvPr id="27" name="Picture 6" descr="C:\Users\Nazli\Documents\sunumlaricinfotolar\lego.jpg"/>
          <p:cNvPicPr>
            <a:picLocks noChangeAspect="1" noChangeArrowheads="1"/>
          </p:cNvPicPr>
          <p:nvPr/>
        </p:nvPicPr>
        <p:blipFill>
          <a:blip r:embed="rId9" cstate="print"/>
          <a:srcRect/>
          <a:stretch>
            <a:fillRect/>
          </a:stretch>
        </p:blipFill>
        <p:spPr bwMode="auto">
          <a:xfrm>
            <a:off x="3827494" y="4562708"/>
            <a:ext cx="920277" cy="998338"/>
          </a:xfrm>
          <a:prstGeom prst="rect">
            <a:avLst/>
          </a:prstGeom>
          <a:noFill/>
        </p:spPr>
      </p:pic>
      <p:cxnSp>
        <p:nvCxnSpPr>
          <p:cNvPr id="28" name="11 Düz Ok Bağlayıcısı"/>
          <p:cNvCxnSpPr/>
          <p:nvPr/>
        </p:nvCxnSpPr>
        <p:spPr>
          <a:xfrm>
            <a:off x="3450084" y="2648095"/>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11 Düz Ok Bağlayıcısı"/>
          <p:cNvCxnSpPr/>
          <p:nvPr/>
        </p:nvCxnSpPr>
        <p:spPr>
          <a:xfrm>
            <a:off x="3389585" y="3692603"/>
            <a:ext cx="210290" cy="3679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11 Düz Ok Bağlayıcısı"/>
          <p:cNvCxnSpPr/>
          <p:nvPr/>
        </p:nvCxnSpPr>
        <p:spPr>
          <a:xfrm flipH="1">
            <a:off x="3302735" y="4830365"/>
            <a:ext cx="325927" cy="23793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11 Düz Ok Bağlayıcısı"/>
          <p:cNvCxnSpPr/>
          <p:nvPr/>
        </p:nvCxnSpPr>
        <p:spPr>
          <a:xfrm>
            <a:off x="3628661" y="4817189"/>
            <a:ext cx="253025" cy="26013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2" name="Picture 2" descr="C:\Users\Nazli\Documents\sunumlaricinfotolar\cardboard-boxes.jpg"/>
          <p:cNvPicPr>
            <a:picLocks noChangeAspect="1" noChangeArrowheads="1"/>
          </p:cNvPicPr>
          <p:nvPr/>
        </p:nvPicPr>
        <p:blipFill>
          <a:blip r:embed="rId10" cstate="print"/>
          <a:srcRect/>
          <a:stretch>
            <a:fillRect/>
          </a:stretch>
        </p:blipFill>
        <p:spPr bwMode="auto">
          <a:xfrm>
            <a:off x="5261368" y="2071836"/>
            <a:ext cx="1490503" cy="826999"/>
          </a:xfrm>
          <a:prstGeom prst="rect">
            <a:avLst/>
          </a:prstGeom>
          <a:noFill/>
        </p:spPr>
      </p:pic>
      <p:pic>
        <p:nvPicPr>
          <p:cNvPr id="33" name="Picture 3" descr="C:\Users\Nazli\Documents\sunumlaricinfotolar\kartonsıvı.jpg"/>
          <p:cNvPicPr>
            <a:picLocks noChangeAspect="1" noChangeArrowheads="1"/>
          </p:cNvPicPr>
          <p:nvPr/>
        </p:nvPicPr>
        <p:blipFill>
          <a:blip r:embed="rId11" cstate="print"/>
          <a:srcRect/>
          <a:stretch>
            <a:fillRect/>
          </a:stretch>
        </p:blipFill>
        <p:spPr bwMode="auto">
          <a:xfrm>
            <a:off x="5281684" y="3090353"/>
            <a:ext cx="1398164" cy="1355587"/>
          </a:xfrm>
          <a:prstGeom prst="rect">
            <a:avLst/>
          </a:prstGeom>
          <a:noFill/>
        </p:spPr>
      </p:pic>
      <p:pic>
        <p:nvPicPr>
          <p:cNvPr id="34" name="Picture 3" descr="C:\Users\Nazli\Documents\sunumlaricinfotolar\glass3.jpg"/>
          <p:cNvPicPr>
            <a:picLocks noChangeAspect="1" noChangeArrowheads="1"/>
          </p:cNvPicPr>
          <p:nvPr/>
        </p:nvPicPr>
        <p:blipFill>
          <a:blip r:embed="rId12" cstate="print"/>
          <a:srcRect/>
          <a:stretch>
            <a:fillRect/>
          </a:stretch>
        </p:blipFill>
        <p:spPr bwMode="auto">
          <a:xfrm>
            <a:off x="7423596" y="1663935"/>
            <a:ext cx="1209994" cy="1208757"/>
          </a:xfrm>
          <a:prstGeom prst="rect">
            <a:avLst/>
          </a:prstGeom>
          <a:noFill/>
        </p:spPr>
      </p:pic>
      <p:pic>
        <p:nvPicPr>
          <p:cNvPr id="35" name="Picture 2" descr="C:\Users\Nazli\Documents\sunumlaricinfotolar\camkirigi.jpg"/>
          <p:cNvPicPr>
            <a:picLocks noChangeAspect="1" noChangeArrowheads="1"/>
          </p:cNvPicPr>
          <p:nvPr/>
        </p:nvPicPr>
        <p:blipFill>
          <a:blip r:embed="rId13" cstate="print"/>
          <a:srcRect l="2632" r="5263"/>
          <a:stretch>
            <a:fillRect/>
          </a:stretch>
        </p:blipFill>
        <p:spPr bwMode="auto">
          <a:xfrm>
            <a:off x="7365213" y="3179729"/>
            <a:ext cx="1300168" cy="1882148"/>
          </a:xfrm>
          <a:prstGeom prst="rect">
            <a:avLst/>
          </a:prstGeom>
          <a:noFill/>
        </p:spPr>
      </p:pic>
      <p:pic>
        <p:nvPicPr>
          <p:cNvPr id="36" name="Picture 4" descr="C:\Users\Nazli\Documents\sunumlaricinfotolar\asfalt.jpg"/>
          <p:cNvPicPr>
            <a:picLocks noChangeAspect="1" noChangeArrowheads="1"/>
          </p:cNvPicPr>
          <p:nvPr/>
        </p:nvPicPr>
        <p:blipFill>
          <a:blip r:embed="rId14" cstate="print"/>
          <a:srcRect/>
          <a:stretch>
            <a:fillRect/>
          </a:stretch>
        </p:blipFill>
        <p:spPr bwMode="auto">
          <a:xfrm>
            <a:off x="7244794" y="5328256"/>
            <a:ext cx="918785" cy="1169054"/>
          </a:xfrm>
          <a:prstGeom prst="rect">
            <a:avLst/>
          </a:prstGeom>
          <a:noFill/>
        </p:spPr>
      </p:pic>
      <p:pic>
        <p:nvPicPr>
          <p:cNvPr id="37" name="Picture 3" descr="C:\Users\Nazli\Documents\sunumlaricinfotolar\glass3.jpg"/>
          <p:cNvPicPr>
            <a:picLocks noChangeAspect="1" noChangeArrowheads="1"/>
          </p:cNvPicPr>
          <p:nvPr/>
        </p:nvPicPr>
        <p:blipFill>
          <a:blip r:embed="rId12" cstate="print"/>
          <a:srcRect r="25963"/>
          <a:stretch>
            <a:fillRect/>
          </a:stretch>
        </p:blipFill>
        <p:spPr bwMode="auto">
          <a:xfrm>
            <a:off x="8210398" y="5305565"/>
            <a:ext cx="814935" cy="1276239"/>
          </a:xfrm>
          <a:prstGeom prst="rect">
            <a:avLst/>
          </a:prstGeom>
          <a:noFill/>
        </p:spPr>
      </p:pic>
      <p:cxnSp>
        <p:nvCxnSpPr>
          <p:cNvPr id="38" name="11 Düz Ok Bağlayıcısı"/>
          <p:cNvCxnSpPr/>
          <p:nvPr/>
        </p:nvCxnSpPr>
        <p:spPr>
          <a:xfrm>
            <a:off x="5788785" y="2837814"/>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9" name="11 Düz Ok Bağlayıcısı"/>
          <p:cNvCxnSpPr/>
          <p:nvPr/>
        </p:nvCxnSpPr>
        <p:spPr>
          <a:xfrm>
            <a:off x="7996031" y="2877858"/>
            <a:ext cx="0" cy="2323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11 Düz Ok Bağlayıcısı"/>
          <p:cNvCxnSpPr/>
          <p:nvPr/>
        </p:nvCxnSpPr>
        <p:spPr>
          <a:xfrm flipH="1">
            <a:off x="7927603" y="5086715"/>
            <a:ext cx="136856" cy="38849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11 Düz Ok Bağlayıcısı"/>
          <p:cNvCxnSpPr/>
          <p:nvPr/>
        </p:nvCxnSpPr>
        <p:spPr>
          <a:xfrm>
            <a:off x="8210398" y="5077323"/>
            <a:ext cx="185114" cy="3730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2" name="12 Metin kutusu"/>
          <p:cNvSpPr txBox="1"/>
          <p:nvPr/>
        </p:nvSpPr>
        <p:spPr>
          <a:xfrm>
            <a:off x="3332418" y="2582447"/>
            <a:ext cx="939050" cy="276999"/>
          </a:xfrm>
          <a:prstGeom prst="rect">
            <a:avLst/>
          </a:prstGeom>
          <a:noFill/>
        </p:spPr>
        <p:txBody>
          <a:bodyPr wrap="square" rtlCol="0">
            <a:spAutoFit/>
          </a:bodyPr>
          <a:lstStyle/>
          <a:p>
            <a:pPr algn="ctr"/>
            <a:r>
              <a:rPr lang="tr-TR" sz="1200" dirty="0"/>
              <a:t>Mavi Kapak</a:t>
            </a:r>
          </a:p>
        </p:txBody>
      </p:sp>
      <p:sp>
        <p:nvSpPr>
          <p:cNvPr id="43" name="14 Metin kutusu"/>
          <p:cNvSpPr txBox="1"/>
          <p:nvPr/>
        </p:nvSpPr>
        <p:spPr>
          <a:xfrm>
            <a:off x="2606280" y="3713107"/>
            <a:ext cx="1039844" cy="276999"/>
          </a:xfrm>
          <a:prstGeom prst="rect">
            <a:avLst/>
          </a:prstGeom>
          <a:noFill/>
        </p:spPr>
        <p:txBody>
          <a:bodyPr wrap="square" rtlCol="0">
            <a:spAutoFit/>
          </a:bodyPr>
          <a:lstStyle/>
          <a:p>
            <a:pPr algn="ctr"/>
            <a:r>
              <a:rPr lang="tr-TR" sz="1200" dirty="0"/>
              <a:t>Plastik Çapak</a:t>
            </a:r>
          </a:p>
        </p:txBody>
      </p:sp>
      <p:sp>
        <p:nvSpPr>
          <p:cNvPr id="45" name="Dikdörtgen 62"/>
          <p:cNvSpPr/>
          <p:nvPr/>
        </p:nvSpPr>
        <p:spPr>
          <a:xfrm>
            <a:off x="2296644" y="5736711"/>
            <a:ext cx="1198085" cy="646331"/>
          </a:xfrm>
          <a:prstGeom prst="rect">
            <a:avLst/>
          </a:prstGeom>
        </p:spPr>
        <p:txBody>
          <a:bodyPr wrap="square">
            <a:spAutoFit/>
          </a:bodyPr>
          <a:lstStyle/>
          <a:p>
            <a:pPr algn="ctr"/>
            <a:r>
              <a:rPr lang="tr-TR" sz="1200" dirty="0"/>
              <a:t>Plastik Mavi Kasaya Dönüşüm</a:t>
            </a:r>
          </a:p>
        </p:txBody>
      </p:sp>
      <p:sp>
        <p:nvSpPr>
          <p:cNvPr id="46" name="Dikdörtgen 65"/>
          <p:cNvSpPr/>
          <p:nvPr/>
        </p:nvSpPr>
        <p:spPr>
          <a:xfrm>
            <a:off x="3399820" y="5690333"/>
            <a:ext cx="1245089" cy="646331"/>
          </a:xfrm>
          <a:prstGeom prst="rect">
            <a:avLst/>
          </a:prstGeom>
        </p:spPr>
        <p:txBody>
          <a:bodyPr wrap="square">
            <a:spAutoFit/>
          </a:bodyPr>
          <a:lstStyle/>
          <a:p>
            <a:pPr algn="ctr"/>
            <a:r>
              <a:rPr lang="tr-TR" sz="1200" dirty="0"/>
              <a:t>Plastik Lego Oyuncağa Dönüşüm</a:t>
            </a:r>
          </a:p>
        </p:txBody>
      </p:sp>
      <p:sp>
        <p:nvSpPr>
          <p:cNvPr id="47" name="15 Metin kutusu"/>
          <p:cNvSpPr txBox="1"/>
          <p:nvPr/>
        </p:nvSpPr>
        <p:spPr>
          <a:xfrm>
            <a:off x="5592725" y="2707215"/>
            <a:ext cx="1553777" cy="276999"/>
          </a:xfrm>
          <a:prstGeom prst="rect">
            <a:avLst/>
          </a:prstGeom>
          <a:noFill/>
        </p:spPr>
        <p:txBody>
          <a:bodyPr wrap="square" rtlCol="0">
            <a:spAutoFit/>
          </a:bodyPr>
          <a:lstStyle/>
          <a:p>
            <a:pPr algn="ctr"/>
            <a:r>
              <a:rPr lang="tr-TR" sz="1200" dirty="0"/>
              <a:t>Karton</a:t>
            </a:r>
          </a:p>
        </p:txBody>
      </p:sp>
      <p:sp>
        <p:nvSpPr>
          <p:cNvPr id="48" name="Dikdörtgen 67"/>
          <p:cNvSpPr/>
          <p:nvPr/>
        </p:nvSpPr>
        <p:spPr>
          <a:xfrm>
            <a:off x="4770751" y="6327683"/>
            <a:ext cx="1286892" cy="276999"/>
          </a:xfrm>
          <a:prstGeom prst="rect">
            <a:avLst/>
          </a:prstGeom>
        </p:spPr>
        <p:txBody>
          <a:bodyPr wrap="none">
            <a:spAutoFit/>
          </a:bodyPr>
          <a:lstStyle/>
          <a:p>
            <a:pPr algn="ctr"/>
            <a:r>
              <a:rPr lang="tr-TR" sz="1200" dirty="0"/>
              <a:t>Alışveriş Çantaları</a:t>
            </a:r>
          </a:p>
        </p:txBody>
      </p:sp>
      <p:sp>
        <p:nvSpPr>
          <p:cNvPr id="49" name="Dikdörtgen 69"/>
          <p:cNvSpPr/>
          <p:nvPr/>
        </p:nvSpPr>
        <p:spPr>
          <a:xfrm>
            <a:off x="5975179" y="6388495"/>
            <a:ext cx="1043106" cy="276999"/>
          </a:xfrm>
          <a:prstGeom prst="rect">
            <a:avLst/>
          </a:prstGeom>
        </p:spPr>
        <p:txBody>
          <a:bodyPr wrap="none">
            <a:spAutoFit/>
          </a:bodyPr>
          <a:lstStyle/>
          <a:p>
            <a:pPr algn="ctr"/>
            <a:r>
              <a:rPr lang="tr-TR" sz="1200" dirty="0"/>
              <a:t>Tuvalet Kağıdı</a:t>
            </a:r>
          </a:p>
        </p:txBody>
      </p:sp>
      <p:sp>
        <p:nvSpPr>
          <p:cNvPr id="50" name="Dikdörtgen 70"/>
          <p:cNvSpPr/>
          <p:nvPr/>
        </p:nvSpPr>
        <p:spPr>
          <a:xfrm>
            <a:off x="7980446" y="2739358"/>
            <a:ext cx="742512" cy="276999"/>
          </a:xfrm>
          <a:prstGeom prst="rect">
            <a:avLst/>
          </a:prstGeom>
        </p:spPr>
        <p:txBody>
          <a:bodyPr wrap="none">
            <a:spAutoFit/>
          </a:bodyPr>
          <a:lstStyle/>
          <a:p>
            <a:pPr algn="ctr"/>
            <a:r>
              <a:rPr lang="tr-TR" sz="1200" dirty="0"/>
              <a:t>Cam Şişe</a:t>
            </a:r>
          </a:p>
        </p:txBody>
      </p:sp>
      <p:sp>
        <p:nvSpPr>
          <p:cNvPr id="51" name="Dikdörtgen 73"/>
          <p:cNvSpPr/>
          <p:nvPr/>
        </p:nvSpPr>
        <p:spPr>
          <a:xfrm>
            <a:off x="8303664" y="6581002"/>
            <a:ext cx="742512" cy="276999"/>
          </a:xfrm>
          <a:prstGeom prst="rect">
            <a:avLst/>
          </a:prstGeom>
        </p:spPr>
        <p:txBody>
          <a:bodyPr wrap="none">
            <a:spAutoFit/>
          </a:bodyPr>
          <a:lstStyle/>
          <a:p>
            <a:pPr algn="ctr"/>
            <a:r>
              <a:rPr lang="tr-TR" sz="1200" dirty="0"/>
              <a:t>Cam Şişe</a:t>
            </a:r>
          </a:p>
        </p:txBody>
      </p:sp>
      <p:sp>
        <p:nvSpPr>
          <p:cNvPr id="52" name="Dikdörtgen 71"/>
          <p:cNvSpPr/>
          <p:nvPr/>
        </p:nvSpPr>
        <p:spPr>
          <a:xfrm>
            <a:off x="7094099" y="6581001"/>
            <a:ext cx="1244380" cy="276999"/>
          </a:xfrm>
          <a:prstGeom prst="rect">
            <a:avLst/>
          </a:prstGeom>
        </p:spPr>
        <p:txBody>
          <a:bodyPr wrap="none">
            <a:spAutoFit/>
          </a:bodyPr>
          <a:lstStyle/>
          <a:p>
            <a:pPr algn="ctr"/>
            <a:r>
              <a:rPr lang="tr-TR" sz="1200" dirty="0"/>
              <a:t>Asfalt Malzemesi</a:t>
            </a:r>
          </a:p>
        </p:txBody>
      </p:sp>
      <p:sp>
        <p:nvSpPr>
          <p:cNvPr id="53" name="Dikdörtgen 72"/>
          <p:cNvSpPr/>
          <p:nvPr/>
        </p:nvSpPr>
        <p:spPr>
          <a:xfrm>
            <a:off x="7335907" y="5030749"/>
            <a:ext cx="807402" cy="276999"/>
          </a:xfrm>
          <a:prstGeom prst="rect">
            <a:avLst/>
          </a:prstGeom>
        </p:spPr>
        <p:txBody>
          <a:bodyPr wrap="none">
            <a:spAutoFit/>
          </a:bodyPr>
          <a:lstStyle/>
          <a:p>
            <a:pPr algn="ctr"/>
            <a:r>
              <a:rPr lang="tr-TR" sz="1200" dirty="0"/>
              <a:t>Cam Kırığı</a:t>
            </a:r>
          </a:p>
        </p:txBody>
      </p:sp>
      <p:sp>
        <p:nvSpPr>
          <p:cNvPr id="55" name="54 Metin kutusu"/>
          <p:cNvSpPr txBox="1"/>
          <p:nvPr/>
        </p:nvSpPr>
        <p:spPr>
          <a:xfrm>
            <a:off x="3883111" y="308919"/>
            <a:ext cx="4086998" cy="415498"/>
          </a:xfrm>
          <a:prstGeom prst="rect">
            <a:avLst/>
          </a:prstGeom>
          <a:noFill/>
        </p:spPr>
        <p:txBody>
          <a:bodyPr wrap="square" rtlCol="0">
            <a:spAutoFit/>
          </a:bodyPr>
          <a:lstStyle/>
          <a:p>
            <a:r>
              <a:rPr lang="tr-TR" sz="2100" b="1" dirty="0" smtClean="0">
                <a:latin typeface="Times New Roman" pitchFamily="18" charset="0"/>
                <a:cs typeface="Times New Roman" pitchFamily="18" charset="0"/>
              </a:rPr>
              <a:t>AMBALAJ ATIKLARI</a:t>
            </a:r>
            <a:endParaRPr lang="tr-TR" sz="2100" b="1" dirty="0">
              <a:latin typeface="Times New Roman" pitchFamily="18" charset="0"/>
              <a:cs typeface="Times New Roman" pitchFamily="18" charset="0"/>
            </a:endParaRPr>
          </a:p>
        </p:txBody>
      </p:sp>
      <p:sp>
        <p:nvSpPr>
          <p:cNvPr id="56" name="Başlık 1"/>
          <p:cNvSpPr txBox="1">
            <a:spLocks/>
          </p:cNvSpPr>
          <p:nvPr/>
        </p:nvSpPr>
        <p:spPr>
          <a:xfrm>
            <a:off x="234042" y="38021"/>
            <a:ext cx="8785655" cy="966254"/>
          </a:xfrm>
          <a:prstGeom prst="rect">
            <a:avLst/>
          </a:prstGeom>
          <a:solidFill>
            <a:srgbClr val="0070C0"/>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AMBALAJ ATIKLARI</a:t>
            </a:r>
            <a:endParaRPr kumimoji="0" lang="tr-TR" sz="31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57" name="Picture 2" descr="http://sayfalar.bakirkoy.bel.tr/images/hbr_resimler/tn/400_ambalaj.jpg"/>
          <p:cNvPicPr>
            <a:picLocks noChangeAspect="1" noChangeArrowheads="1"/>
          </p:cNvPicPr>
          <p:nvPr/>
        </p:nvPicPr>
        <p:blipFill>
          <a:blip r:embed="rId15" cstate="print"/>
          <a:srcRect/>
          <a:stretch>
            <a:fillRect/>
          </a:stretch>
        </p:blipFill>
        <p:spPr bwMode="auto">
          <a:xfrm>
            <a:off x="7634654" y="0"/>
            <a:ext cx="1375244" cy="1042296"/>
          </a:xfrm>
          <a:prstGeom prst="rect">
            <a:avLst/>
          </a:prstGeom>
          <a:noFill/>
        </p:spPr>
      </p:pic>
      <p:pic>
        <p:nvPicPr>
          <p:cNvPr id="54" name="Picture 5" descr="C:\Users\Nazli\Documents\sunumlaricinfotolar\tuvaletkagidi.jpg"/>
          <p:cNvPicPr>
            <a:picLocks noChangeAspect="1" noChangeArrowheads="1"/>
          </p:cNvPicPr>
          <p:nvPr/>
        </p:nvPicPr>
        <p:blipFill>
          <a:blip r:embed="rId16" cstate="print"/>
          <a:srcRect/>
          <a:stretch>
            <a:fillRect/>
          </a:stretch>
        </p:blipFill>
        <p:spPr bwMode="auto">
          <a:xfrm>
            <a:off x="6110785" y="5132108"/>
            <a:ext cx="764988" cy="1184811"/>
          </a:xfrm>
          <a:prstGeom prst="rect">
            <a:avLst/>
          </a:prstGeom>
          <a:noFill/>
        </p:spPr>
      </p:pic>
      <p:pic>
        <p:nvPicPr>
          <p:cNvPr id="58" name="Picture 7" descr="C:\Users\Nazli\Documents\sunumlaricinfotolar\geridonusmuskagit.jpg"/>
          <p:cNvPicPr>
            <a:picLocks noChangeAspect="1" noChangeArrowheads="1"/>
          </p:cNvPicPr>
          <p:nvPr/>
        </p:nvPicPr>
        <p:blipFill>
          <a:blip r:embed="rId17" cstate="print"/>
          <a:srcRect/>
          <a:stretch>
            <a:fillRect/>
          </a:stretch>
        </p:blipFill>
        <p:spPr bwMode="auto">
          <a:xfrm>
            <a:off x="4776466" y="5128046"/>
            <a:ext cx="1293362" cy="1188873"/>
          </a:xfrm>
          <a:prstGeom prst="rect">
            <a:avLst/>
          </a:prstGeom>
          <a:noFill/>
        </p:spPr>
      </p:pic>
      <p:cxnSp>
        <p:nvCxnSpPr>
          <p:cNvPr id="59" name="11 Düz Ok Bağlayıcısı"/>
          <p:cNvCxnSpPr/>
          <p:nvPr/>
        </p:nvCxnSpPr>
        <p:spPr>
          <a:xfrm flipH="1">
            <a:off x="5702211" y="4667526"/>
            <a:ext cx="189488" cy="4385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11 Düz Ok Bağlayıcısı"/>
          <p:cNvCxnSpPr/>
          <p:nvPr/>
        </p:nvCxnSpPr>
        <p:spPr>
          <a:xfrm>
            <a:off x="5932628" y="4679828"/>
            <a:ext cx="274399" cy="4345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1" name="Dikdörtgen 66"/>
          <p:cNvSpPr/>
          <p:nvPr/>
        </p:nvSpPr>
        <p:spPr>
          <a:xfrm>
            <a:off x="5413544" y="4470642"/>
            <a:ext cx="1038169" cy="276999"/>
          </a:xfrm>
          <a:prstGeom prst="rect">
            <a:avLst/>
          </a:prstGeom>
        </p:spPr>
        <p:txBody>
          <a:bodyPr wrap="none">
            <a:spAutoFit/>
          </a:bodyPr>
          <a:lstStyle/>
          <a:p>
            <a:pPr algn="ctr"/>
            <a:r>
              <a:rPr lang="tr-TR" sz="1200" dirty="0"/>
              <a:t>Selüloz Süreci</a:t>
            </a:r>
          </a:p>
        </p:txBody>
      </p:sp>
      <p:pic>
        <p:nvPicPr>
          <p:cNvPr id="64" name="Picture 5" descr="C:\Users\Nazli\Documents\sunumlaricinfotolar\Recycled-LDPE-Granules-Blue.jpg"/>
          <p:cNvPicPr>
            <a:picLocks noChangeAspect="1" noChangeArrowheads="1"/>
          </p:cNvPicPr>
          <p:nvPr/>
        </p:nvPicPr>
        <p:blipFill>
          <a:blip r:embed="rId18" cstate="print"/>
          <a:srcRect/>
          <a:stretch>
            <a:fillRect/>
          </a:stretch>
        </p:blipFill>
        <p:spPr bwMode="auto">
          <a:xfrm>
            <a:off x="3845834" y="3070144"/>
            <a:ext cx="799076" cy="898509"/>
          </a:xfrm>
          <a:prstGeom prst="rect">
            <a:avLst/>
          </a:prstGeom>
          <a:noFill/>
        </p:spPr>
      </p:pic>
      <p:sp>
        <p:nvSpPr>
          <p:cNvPr id="65" name="Dikdörtgen 61"/>
          <p:cNvSpPr/>
          <p:nvPr/>
        </p:nvSpPr>
        <p:spPr>
          <a:xfrm>
            <a:off x="3733334" y="4060529"/>
            <a:ext cx="1043131" cy="276999"/>
          </a:xfrm>
          <a:prstGeom prst="rect">
            <a:avLst/>
          </a:prstGeom>
        </p:spPr>
        <p:txBody>
          <a:bodyPr wrap="square">
            <a:spAutoFit/>
          </a:bodyPr>
          <a:lstStyle/>
          <a:p>
            <a:pPr algn="ctr"/>
            <a:r>
              <a:rPr lang="tr-TR" sz="1200" dirty="0"/>
              <a:t>Plastik Granül</a:t>
            </a:r>
          </a:p>
        </p:txBody>
      </p:sp>
      <p:sp>
        <p:nvSpPr>
          <p:cNvPr id="66" name="2 Metin kutusu"/>
          <p:cNvSpPr txBox="1"/>
          <p:nvPr/>
        </p:nvSpPr>
        <p:spPr>
          <a:xfrm>
            <a:off x="7062716" y="1206199"/>
            <a:ext cx="1878975" cy="646331"/>
          </a:xfrm>
          <a:prstGeom prst="rect">
            <a:avLst/>
          </a:prstGeom>
          <a:solidFill>
            <a:schemeClr val="bg2"/>
          </a:solidFill>
        </p:spPr>
        <p:txBody>
          <a:bodyPr wrap="square" rtlCol="0">
            <a:spAutoFit/>
          </a:bodyPr>
          <a:lstStyle/>
          <a:p>
            <a:pPr algn="ctr"/>
            <a:r>
              <a:rPr lang="tr-TR" b="1" dirty="0" smtClean="0">
                <a:solidFill>
                  <a:srgbClr val="C00000"/>
                </a:solidFill>
                <a:latin typeface="Calibri" pitchFamily="34" charset="0"/>
              </a:rPr>
              <a:t>CAM </a:t>
            </a:r>
            <a:r>
              <a:rPr lang="tr-TR" b="1" dirty="0">
                <a:solidFill>
                  <a:srgbClr val="C00000"/>
                </a:solidFill>
                <a:latin typeface="Calibri" pitchFamily="34" charset="0"/>
              </a:rPr>
              <a:t>GERİ DÖNÜŞÜMÜ</a:t>
            </a:r>
          </a:p>
        </p:txBody>
      </p:sp>
    </p:spTree>
    <p:extLst>
      <p:ext uri="{BB962C8B-B14F-4D97-AF65-F5344CB8AC3E}">
        <p14:creationId xmlns="" xmlns:p14="http://schemas.microsoft.com/office/powerpoint/2010/main" val="14164051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13 Aralık 2018</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32</a:t>
            </a:fld>
            <a:endParaRPr lang="tr-TR" dirty="0"/>
          </a:p>
        </p:txBody>
      </p:sp>
      <p:sp>
        <p:nvSpPr>
          <p:cNvPr id="6" name="Başlık 1"/>
          <p:cNvSpPr txBox="1">
            <a:spLocks/>
          </p:cNvSpPr>
          <p:nvPr/>
        </p:nvSpPr>
        <p:spPr>
          <a:xfrm>
            <a:off x="175433" y="102038"/>
            <a:ext cx="8787813" cy="590658"/>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3200" b="1" dirty="0" smtClean="0">
                <a:solidFill>
                  <a:prstClr val="white"/>
                </a:solidFill>
                <a:latin typeface="Times New Roman" pitchFamily="18" charset="0"/>
                <a:cs typeface="Times New Roman" pitchFamily="18" charset="0"/>
              </a:rPr>
              <a:t>SIFIR ATIK PROJESİ - KAZANÇLAR</a:t>
            </a:r>
            <a:endParaRPr lang="tr-TR" sz="3200" b="1" dirty="0">
              <a:solidFill>
                <a:prstClr val="white"/>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2060848"/>
            <a:ext cx="696921"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srcRect/>
          <a:stretch>
            <a:fillRect/>
          </a:stretch>
        </p:blipFill>
        <p:spPr bwMode="auto">
          <a:xfrm>
            <a:off x="936104" y="980728"/>
            <a:ext cx="3491880" cy="5455328"/>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962203" y="980728"/>
            <a:ext cx="3498229" cy="4752528"/>
          </a:xfrm>
          <a:prstGeom prst="rect">
            <a:avLst/>
          </a:prstGeom>
          <a:noFill/>
          <a:ln w="9525">
            <a:noFill/>
            <a:miter lim="800000"/>
            <a:headEnd/>
            <a:tailEnd/>
          </a:ln>
        </p:spPr>
      </p:pic>
    </p:spTree>
    <p:extLst>
      <p:ext uri="{BB962C8B-B14F-4D97-AF65-F5344CB8AC3E}">
        <p14:creationId xmlns="" xmlns:p14="http://schemas.microsoft.com/office/powerpoint/2010/main" val="4554270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fld id="{DC710795-060D-43FE-B955-76DCA380755E}" type="datetime4">
              <a:rPr lang="tr-TR" smtClean="0"/>
              <a:pPr/>
              <a:t>13 Aralık 2018</a:t>
            </a:fld>
            <a:endParaRPr lang="tr-TR" dirty="0"/>
          </a:p>
        </p:txBody>
      </p:sp>
      <p:sp>
        <p:nvSpPr>
          <p:cNvPr id="5" name="Slayt Numarası Yer Tutucusu 4"/>
          <p:cNvSpPr>
            <a:spLocks noGrp="1"/>
          </p:cNvSpPr>
          <p:nvPr>
            <p:ph type="sldNum" sz="quarter" idx="12"/>
          </p:nvPr>
        </p:nvSpPr>
        <p:spPr/>
        <p:txBody>
          <a:bodyPr/>
          <a:lstStyle/>
          <a:p>
            <a:fld id="{9CD8D479-8942-46E8-A226-A4E01F7A105C}" type="slidenum">
              <a:rPr lang="tr-TR" smtClean="0"/>
              <a:pPr/>
              <a:t>33</a:t>
            </a:fld>
            <a:endParaRPr lang="tr-TR" dirty="0"/>
          </a:p>
        </p:txBody>
      </p:sp>
      <p:sp>
        <p:nvSpPr>
          <p:cNvPr id="6" name="Başlık 1"/>
          <p:cNvSpPr txBox="1">
            <a:spLocks/>
          </p:cNvSpPr>
          <p:nvPr/>
        </p:nvSpPr>
        <p:spPr>
          <a:xfrm>
            <a:off x="175433" y="102038"/>
            <a:ext cx="8787813" cy="590658"/>
          </a:xfrm>
          <a:prstGeom prst="rect">
            <a:avLst/>
          </a:prstGeom>
          <a:solidFill>
            <a:srgbClr val="0070C0"/>
          </a:solidFill>
        </p:spPr>
        <p:txBody>
          <a:bodyPr vert="horz" lIns="91440" tIns="45720" rIns="91440" bIns="45720" rtlCol="0" anchor="ctr" anchorCtr="0">
            <a:normAutofit fontScale="97500"/>
          </a:bodyPr>
          <a:lstStyle/>
          <a:p>
            <a:pPr algn="ctr">
              <a:spcBef>
                <a:spcPct val="0"/>
              </a:spcBef>
              <a:defRPr/>
            </a:pPr>
            <a:r>
              <a:rPr lang="tr-TR" sz="3200" b="1" dirty="0" smtClean="0">
                <a:solidFill>
                  <a:prstClr val="white"/>
                </a:solidFill>
                <a:latin typeface="Times New Roman" pitchFamily="18" charset="0"/>
                <a:cs typeface="Times New Roman" pitchFamily="18" charset="0"/>
              </a:rPr>
              <a:t>SIFIR ATIK PROJESİ - KAZANÇLAR</a:t>
            </a:r>
            <a:endParaRPr lang="tr-TR" sz="3200" b="1" dirty="0">
              <a:solidFill>
                <a:prstClr val="white"/>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251520" y="1052736"/>
            <a:ext cx="3708809" cy="547260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716016" y="1052736"/>
            <a:ext cx="3380376" cy="4680520"/>
          </a:xfrm>
          <a:prstGeom prst="rect">
            <a:avLst/>
          </a:prstGeom>
          <a:noFill/>
          <a:ln w="9525">
            <a:noFill/>
            <a:miter lim="800000"/>
            <a:headEnd/>
            <a:tailEnd/>
          </a:ln>
        </p:spPr>
      </p:pic>
    </p:spTree>
    <p:extLst>
      <p:ext uri="{BB962C8B-B14F-4D97-AF65-F5344CB8AC3E}">
        <p14:creationId xmlns="" xmlns:p14="http://schemas.microsoft.com/office/powerpoint/2010/main" val="4554270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AutoShape 4" descr="plastik poÅetler gÃ¶rsel ile ilgili gÃ¶rsel sonucu"/>
          <p:cNvSpPr>
            <a:spLocks noChangeAspect="1" noChangeArrowheads="1"/>
          </p:cNvSpPr>
          <p:nvPr/>
        </p:nvSpPr>
        <p:spPr bwMode="auto">
          <a:xfrm>
            <a:off x="116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4278" name="AutoShape 6" descr="plastik poÅetler gÃ¶rsel ile ilgili gÃ¶rsel sonucu"/>
          <p:cNvSpPr>
            <a:spLocks noChangeAspect="1" noChangeArrowheads="1"/>
          </p:cNvSpPr>
          <p:nvPr/>
        </p:nvSpPr>
        <p:spPr bwMode="auto">
          <a:xfrm>
            <a:off x="116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54280" name="Picture 8" descr="plastik poÅetler gÃ¶rsel ile ilgili gÃ¶rsel sonucu"/>
          <p:cNvPicPr>
            <a:picLocks noChangeAspect="1" noChangeArrowheads="1"/>
          </p:cNvPicPr>
          <p:nvPr/>
        </p:nvPicPr>
        <p:blipFill>
          <a:blip r:embed="rId2" cstate="print"/>
          <a:srcRect/>
          <a:stretch>
            <a:fillRect/>
          </a:stretch>
        </p:blipFill>
        <p:spPr bwMode="auto">
          <a:xfrm>
            <a:off x="6372200" y="4437112"/>
            <a:ext cx="2238672" cy="2232980"/>
          </a:xfrm>
          <a:prstGeom prst="rect">
            <a:avLst/>
          </a:prstGeom>
          <a:noFill/>
        </p:spPr>
      </p:pic>
      <p:sp>
        <p:nvSpPr>
          <p:cNvPr id="10" name="9 Metin kutusu"/>
          <p:cNvSpPr txBox="1"/>
          <p:nvPr/>
        </p:nvSpPr>
        <p:spPr>
          <a:xfrm>
            <a:off x="179513" y="548680"/>
            <a:ext cx="8784975" cy="1631216"/>
          </a:xfrm>
          <a:prstGeom prst="rect">
            <a:avLst/>
          </a:prstGeom>
          <a:noFill/>
        </p:spPr>
        <p:txBody>
          <a:bodyPr wrap="square" rtlCol="0">
            <a:spAutoFit/>
          </a:bodyPr>
          <a:lstStyle/>
          <a:p>
            <a:pPr lvl="0" algn="just" eaLnBrk="0" fontAlgn="base" hangingPunct="0">
              <a:spcBef>
                <a:spcPct val="0"/>
              </a:spcBef>
              <a:spcAft>
                <a:spcPct val="0"/>
              </a:spcAft>
              <a:buFont typeface="Arial" pitchFamily="34" charset="0"/>
              <a:buChar char="•"/>
            </a:pPr>
            <a:r>
              <a:rPr lang="tr-TR" sz="2000" dirty="0" smtClean="0">
                <a:latin typeface="Calibri"/>
                <a:ea typeface="Calibri" pitchFamily="34" charset="0"/>
                <a:cs typeface="Times New Roman" pitchFamily="18" charset="0"/>
              </a:rPr>
              <a:t> Denizlere atılan plastikler </a:t>
            </a:r>
            <a:r>
              <a:rPr lang="tr-TR" sz="2000" dirty="0" smtClean="0">
                <a:latin typeface="Times New Roman" pitchFamily="18" charset="0"/>
                <a:ea typeface="Calibri" pitchFamily="34" charset="0"/>
                <a:cs typeface="Times New Roman" pitchFamily="18" charset="0"/>
              </a:rPr>
              <a:t>deniz canlıları tarafından t</a:t>
            </a:r>
            <a:r>
              <a:rPr lang="tr-TR" sz="2000" dirty="0" smtClean="0">
                <a:ea typeface="Calibri" pitchFamily="34" charset="0"/>
                <a:cs typeface="Times New Roman" pitchFamily="18" charset="0"/>
              </a:rPr>
              <a:t>ü</a:t>
            </a:r>
            <a:r>
              <a:rPr lang="tr-TR" sz="2000" dirty="0" smtClean="0">
                <a:latin typeface="Times New Roman" pitchFamily="18" charset="0"/>
                <a:ea typeface="Calibri" pitchFamily="34" charset="0"/>
                <a:cs typeface="Times New Roman" pitchFamily="18" charset="0"/>
              </a:rPr>
              <a:t>ketilmektedir.</a:t>
            </a:r>
          </a:p>
          <a:p>
            <a:pPr lvl="0" algn="just" eaLnBrk="0" fontAlgn="base" hangingPunct="0">
              <a:spcBef>
                <a:spcPct val="0"/>
              </a:spcBef>
              <a:spcAft>
                <a:spcPct val="0"/>
              </a:spcAft>
              <a:buFont typeface="Arial" pitchFamily="34" charset="0"/>
              <a:buChar char="•"/>
            </a:pPr>
            <a:r>
              <a:rPr lang="tr-TR" sz="2000" dirty="0" smtClean="0">
                <a:latin typeface="Times New Roman" pitchFamily="18" charset="0"/>
                <a:ea typeface="Calibri" pitchFamily="34" charset="0"/>
                <a:cs typeface="Times New Roman" pitchFamily="18" charset="0"/>
              </a:rPr>
              <a:t>Besin zinciri yoluyla insanlara ulaşmaktadır.</a:t>
            </a:r>
            <a:endParaRPr lang="tr-TR" sz="2000" dirty="0" smtClean="0">
              <a:latin typeface="Calibri"/>
              <a:ea typeface="Calibri" pitchFamily="34" charset="0"/>
              <a:cs typeface="Times New Roman" pitchFamily="18" charset="0"/>
            </a:endParaRPr>
          </a:p>
          <a:p>
            <a:pPr lvl="0" algn="just" eaLnBrk="0" fontAlgn="base" hangingPunct="0">
              <a:spcBef>
                <a:spcPct val="0"/>
              </a:spcBef>
              <a:spcAft>
                <a:spcPct val="0"/>
              </a:spcAft>
              <a:buFont typeface="Arial" pitchFamily="34" charset="0"/>
              <a:buChar char="•"/>
            </a:pPr>
            <a:r>
              <a:rPr lang="tr-TR" sz="2000" dirty="0" smtClean="0">
                <a:latin typeface="Calibri"/>
                <a:ea typeface="Calibri" pitchFamily="34" charset="0"/>
                <a:cs typeface="Times New Roman" pitchFamily="18" charset="0"/>
              </a:rPr>
              <a:t> Ü</a:t>
            </a:r>
            <a:r>
              <a:rPr lang="tr-TR" sz="2000" dirty="0" smtClean="0">
                <a:latin typeface="Times New Roman" pitchFamily="18" charset="0"/>
                <a:ea typeface="Calibri" pitchFamily="34" charset="0"/>
                <a:cs typeface="Times New Roman" pitchFamily="18" charset="0"/>
              </a:rPr>
              <a:t>lkemizde, yılda kişi başı plastik poşet kullanımı 440 adet.</a:t>
            </a:r>
          </a:p>
          <a:p>
            <a:pPr lvl="0" algn="just" eaLnBrk="0" fontAlgn="base" hangingPunct="0">
              <a:spcBef>
                <a:spcPct val="0"/>
              </a:spcBef>
              <a:spcAft>
                <a:spcPct val="0"/>
              </a:spcAft>
              <a:buFont typeface="Arial" pitchFamily="34" charset="0"/>
              <a:buChar char="•"/>
            </a:pPr>
            <a:r>
              <a:rPr lang="tr-TR" sz="2000" dirty="0" smtClean="0">
                <a:latin typeface="Times New Roman" pitchFamily="18" charset="0"/>
                <a:ea typeface="Calibri" pitchFamily="34" charset="0"/>
                <a:cs typeface="Times New Roman" pitchFamily="18" charset="0"/>
              </a:rPr>
              <a:t> 2025 yılı hedefi 40 adete düşürmek. </a:t>
            </a:r>
            <a:r>
              <a:rPr lang="tr-TR" sz="2000" dirty="0" smtClean="0">
                <a:solidFill>
                  <a:srgbClr val="FF0000"/>
                </a:solidFill>
                <a:latin typeface="Times New Roman" pitchFamily="18" charset="0"/>
                <a:ea typeface="Calibri" pitchFamily="34" charset="0"/>
                <a:cs typeface="Times New Roman" pitchFamily="18" charset="0"/>
              </a:rPr>
              <a:t>(%90 azaltma)</a:t>
            </a:r>
          </a:p>
          <a:p>
            <a:pPr lvl="0" algn="just" eaLnBrk="0" fontAlgn="base" hangingPunct="0">
              <a:spcBef>
                <a:spcPct val="0"/>
              </a:spcBef>
              <a:spcAft>
                <a:spcPct val="0"/>
              </a:spcAft>
              <a:buFont typeface="Arial" pitchFamily="34" charset="0"/>
              <a:buChar char="•"/>
            </a:pPr>
            <a:r>
              <a:rPr lang="tr-TR" sz="2000" dirty="0" smtClean="0">
                <a:latin typeface="Times New Roman" pitchFamily="18" charset="0"/>
                <a:ea typeface="Calibri" pitchFamily="34" charset="0"/>
                <a:cs typeface="Times New Roman" pitchFamily="18" charset="0"/>
              </a:rPr>
              <a:t>1 Ocak 2019 itibariyle plastik poşetler </a:t>
            </a:r>
            <a:r>
              <a:rPr lang="tr-TR" sz="2000" dirty="0" smtClean="0">
                <a:ea typeface="Calibri" pitchFamily="34" charset="0"/>
                <a:cs typeface="Times New Roman" pitchFamily="18" charset="0"/>
              </a:rPr>
              <a:t>ü</a:t>
            </a:r>
            <a:r>
              <a:rPr lang="tr-TR" sz="2000" dirty="0" smtClean="0">
                <a:latin typeface="Times New Roman" pitchFamily="18" charset="0"/>
                <a:ea typeface="Calibri" pitchFamily="34" charset="0"/>
                <a:cs typeface="Times New Roman" pitchFamily="18" charset="0"/>
              </a:rPr>
              <a:t>cretli olacak.</a:t>
            </a:r>
          </a:p>
        </p:txBody>
      </p:sp>
      <p:sp>
        <p:nvSpPr>
          <p:cNvPr id="11" name="Başlık 1"/>
          <p:cNvSpPr txBox="1">
            <a:spLocks/>
          </p:cNvSpPr>
          <p:nvPr/>
        </p:nvSpPr>
        <p:spPr>
          <a:xfrm>
            <a:off x="175433" y="102038"/>
            <a:ext cx="8787813" cy="446642"/>
          </a:xfrm>
          <a:prstGeom prst="rect">
            <a:avLst/>
          </a:prstGeom>
          <a:solidFill>
            <a:srgbClr val="0070C0"/>
          </a:solidFill>
        </p:spPr>
        <p:txBody>
          <a:bodyPr vert="horz" lIns="91440" tIns="45720" rIns="91440" bIns="45720" rtlCol="0" anchor="ctr" anchorCtr="0">
            <a:normAutofit fontScale="90000" lnSpcReduction="10000"/>
          </a:bodyPr>
          <a:lstStyle/>
          <a:p>
            <a:pPr algn="ctr">
              <a:spcBef>
                <a:spcPct val="0"/>
              </a:spcBef>
              <a:defRPr/>
            </a:pPr>
            <a:r>
              <a:rPr lang="tr-TR" sz="2800" b="1" dirty="0" smtClean="0">
                <a:solidFill>
                  <a:prstClr val="white"/>
                </a:solidFill>
                <a:latin typeface="Times New Roman" pitchFamily="18" charset="0"/>
                <a:cs typeface="Times New Roman" pitchFamily="18" charset="0"/>
              </a:rPr>
              <a:t>SIFIR ATIK PROJESİ - KAZANÇLAR</a:t>
            </a:r>
            <a:endParaRPr lang="tr-TR" sz="2800" b="1" dirty="0">
              <a:solidFill>
                <a:prstClr val="white"/>
              </a:solidFill>
              <a:latin typeface="Times New Roman" pitchFamily="18" charset="0"/>
              <a:cs typeface="Times New Roman" pitchFamily="18" charset="0"/>
            </a:endParaRPr>
          </a:p>
        </p:txBody>
      </p:sp>
      <p:pic>
        <p:nvPicPr>
          <p:cNvPr id="54282" name="Picture 10" descr="Ä°lgili resim"/>
          <p:cNvPicPr>
            <a:picLocks noChangeAspect="1" noChangeArrowheads="1"/>
          </p:cNvPicPr>
          <p:nvPr/>
        </p:nvPicPr>
        <p:blipFill>
          <a:blip r:embed="rId3" cstate="print"/>
          <a:srcRect/>
          <a:stretch>
            <a:fillRect/>
          </a:stretch>
        </p:blipFill>
        <p:spPr bwMode="auto">
          <a:xfrm>
            <a:off x="3347864" y="4556046"/>
            <a:ext cx="2534311" cy="2092925"/>
          </a:xfrm>
          <a:prstGeom prst="rect">
            <a:avLst/>
          </a:prstGeom>
          <a:noFill/>
        </p:spPr>
      </p:pic>
      <p:pic>
        <p:nvPicPr>
          <p:cNvPr id="31746" name="Picture 2" descr="SÄ±fÄ±r AtÄ±k Ãlkede 100 Bin KiÅiye Ä°stihdam SaÄlayacak"/>
          <p:cNvPicPr>
            <a:picLocks noChangeAspect="1" noChangeArrowheads="1"/>
          </p:cNvPicPr>
          <p:nvPr/>
        </p:nvPicPr>
        <p:blipFill>
          <a:blip r:embed="rId4" cstate="print"/>
          <a:srcRect/>
          <a:stretch>
            <a:fillRect/>
          </a:stretch>
        </p:blipFill>
        <p:spPr bwMode="auto">
          <a:xfrm>
            <a:off x="251520" y="4581128"/>
            <a:ext cx="2720882" cy="2080270"/>
          </a:xfrm>
          <a:prstGeom prst="rect">
            <a:avLst/>
          </a:prstGeom>
          <a:noFill/>
        </p:spPr>
      </p:pic>
      <p:sp>
        <p:nvSpPr>
          <p:cNvPr id="12" name="11 Metin kutusu"/>
          <p:cNvSpPr txBox="1"/>
          <p:nvPr/>
        </p:nvSpPr>
        <p:spPr>
          <a:xfrm>
            <a:off x="179512" y="2132856"/>
            <a:ext cx="8424936" cy="707886"/>
          </a:xfrm>
          <a:prstGeom prst="rect">
            <a:avLst/>
          </a:prstGeom>
          <a:noFill/>
        </p:spPr>
        <p:txBody>
          <a:bodyPr wrap="square" rtlCol="0">
            <a:spAutoFit/>
          </a:bodyPr>
          <a:lstStyle/>
          <a:p>
            <a:pPr lvl="0" algn="just" eaLnBrk="0" fontAlgn="base" hangingPunct="0">
              <a:spcBef>
                <a:spcPct val="0"/>
              </a:spcBef>
              <a:spcAft>
                <a:spcPct val="0"/>
              </a:spcAft>
              <a:buFont typeface="Arial" pitchFamily="34" charset="0"/>
              <a:buChar char="•"/>
            </a:pPr>
            <a:r>
              <a:rPr lang="tr-TR" sz="2000" dirty="0" smtClean="0">
                <a:latin typeface="Times New Roman" pitchFamily="18" charset="0"/>
                <a:ea typeface="Calibri" pitchFamily="34" charset="0"/>
                <a:cs typeface="Times New Roman" pitchFamily="18" charset="0"/>
              </a:rPr>
              <a:t>Bu azalma ile, </a:t>
            </a:r>
            <a:r>
              <a:rPr lang="tr-TR" sz="2000" dirty="0" smtClean="0">
                <a:solidFill>
                  <a:srgbClr val="FF0000"/>
                </a:solidFill>
                <a:latin typeface="Times New Roman" pitchFamily="18" charset="0"/>
                <a:ea typeface="Calibri" pitchFamily="34" charset="0"/>
                <a:cs typeface="Times New Roman" pitchFamily="18" charset="0"/>
              </a:rPr>
              <a:t>1 milyon 250 bin konutun </a:t>
            </a:r>
            <a:r>
              <a:rPr lang="tr-TR" sz="2000" dirty="0" smtClean="0">
                <a:latin typeface="Times New Roman" pitchFamily="18" charset="0"/>
                <a:ea typeface="Calibri" pitchFamily="34" charset="0"/>
                <a:cs typeface="Times New Roman" pitchFamily="18" charset="0"/>
              </a:rPr>
              <a:t>kullanımına yetecek miktarda enerji tasarrufu sağlayacaktır.</a:t>
            </a:r>
            <a:endParaRPr lang="tr-TR" sz="2000" dirty="0"/>
          </a:p>
        </p:txBody>
      </p:sp>
      <p:sp>
        <p:nvSpPr>
          <p:cNvPr id="14" name="13 Dikdörtgen"/>
          <p:cNvSpPr/>
          <p:nvPr/>
        </p:nvSpPr>
        <p:spPr>
          <a:xfrm>
            <a:off x="179512" y="2996952"/>
            <a:ext cx="5040560" cy="1477328"/>
          </a:xfrm>
          <a:prstGeom prst="rect">
            <a:avLst/>
          </a:prstGeom>
        </p:spPr>
        <p:txBody>
          <a:bodyPr wrap="square">
            <a:spAutoFit/>
          </a:bodyPr>
          <a:lstStyle/>
          <a:p>
            <a:r>
              <a:rPr lang="tr-TR" dirty="0" smtClean="0">
                <a:solidFill>
                  <a:srgbClr val="0000CC"/>
                </a:solidFill>
              </a:rPr>
              <a:t>AYDIN (AA) Sıfır Atık Yönetimi Şube Müdürü</a:t>
            </a:r>
          </a:p>
          <a:p>
            <a:r>
              <a:rPr lang="tr-TR" dirty="0" smtClean="0">
                <a:solidFill>
                  <a:srgbClr val="0000CC"/>
                </a:solidFill>
              </a:rPr>
              <a:t>Hülya Çakır: "Sıfır atık uygulamasını tüm ülkeye yaydığımızda </a:t>
            </a:r>
            <a:r>
              <a:rPr lang="tr-TR" b="1" dirty="0" smtClean="0">
                <a:solidFill>
                  <a:srgbClr val="FF0000"/>
                </a:solidFill>
              </a:rPr>
              <a:t>100 bin kişiye istihdam </a:t>
            </a:r>
            <a:r>
              <a:rPr lang="tr-TR" dirty="0" smtClean="0">
                <a:solidFill>
                  <a:srgbClr val="0000CC"/>
                </a:solidFill>
              </a:rPr>
              <a:t>olanağı sağlanıyor. Bir yılda </a:t>
            </a:r>
            <a:r>
              <a:rPr lang="tr-TR" b="1" dirty="0" smtClean="0">
                <a:solidFill>
                  <a:srgbClr val="FF0000"/>
                </a:solidFill>
              </a:rPr>
              <a:t>20 milyarlık bir ekonomik kazanç </a:t>
            </a:r>
            <a:r>
              <a:rPr lang="tr-TR" dirty="0" smtClean="0">
                <a:solidFill>
                  <a:srgbClr val="0000CC"/>
                </a:solidFill>
              </a:rPr>
              <a:t>söz konusu.”</a:t>
            </a:r>
            <a:endParaRPr lang="tr-TR" dirty="0">
              <a:solidFill>
                <a:srgbClr val="0000CC"/>
              </a:solidFill>
            </a:endParaRPr>
          </a:p>
        </p:txBody>
      </p:sp>
      <p:pic>
        <p:nvPicPr>
          <p:cNvPr id="31747" name="Picture 3"/>
          <p:cNvPicPr>
            <a:picLocks noChangeAspect="1" noChangeArrowheads="1"/>
          </p:cNvPicPr>
          <p:nvPr/>
        </p:nvPicPr>
        <p:blipFill>
          <a:blip r:embed="rId5" cstate="print"/>
          <a:srcRect/>
          <a:stretch>
            <a:fillRect/>
          </a:stretch>
        </p:blipFill>
        <p:spPr bwMode="auto">
          <a:xfrm>
            <a:off x="5436096" y="2636912"/>
            <a:ext cx="3520869" cy="1872208"/>
          </a:xfrm>
          <a:prstGeom prst="rect">
            <a:avLst/>
          </a:prstGeom>
          <a:noFill/>
          <a:ln w="9525">
            <a:noFill/>
            <a:miter lim="800000"/>
            <a:headEnd/>
            <a:tailEnd/>
          </a:ln>
        </p:spPr>
      </p:pic>
    </p:spTree>
    <p:extLst>
      <p:ext uri="{BB962C8B-B14F-4D97-AF65-F5344CB8AC3E}">
        <p14:creationId xmlns="" xmlns:p14="http://schemas.microsoft.com/office/powerpoint/2010/main" val="26028997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27784" y="2686366"/>
            <a:ext cx="3456384" cy="2254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Başlık 1"/>
          <p:cNvSpPr txBox="1">
            <a:spLocks/>
          </p:cNvSpPr>
          <p:nvPr/>
        </p:nvSpPr>
        <p:spPr>
          <a:xfrm>
            <a:off x="321692" y="44624"/>
            <a:ext cx="8786812" cy="4452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normAutofit fontScale="97500" lnSpcReduction="10000"/>
          </a:bodyPr>
          <a:lstStyle/>
          <a:p>
            <a:pPr algn="ctr" defTabSz="914400" eaLnBrk="1" fontAlgn="auto" hangingPunct="1">
              <a:spcAft>
                <a:spcPts val="0"/>
              </a:spcAft>
              <a:defRPr/>
            </a:pPr>
            <a:r>
              <a:rPr lang="tr-TR" sz="2600" b="1" dirty="0">
                <a:solidFill>
                  <a:schemeClr val="bg1"/>
                </a:solidFill>
                <a:latin typeface="Comic Sans MS" pitchFamily="66" charset="0"/>
                <a:ea typeface="+mj-ea"/>
                <a:cs typeface="+mj-cs"/>
              </a:rPr>
              <a:t>ORGANİK ATIKLARIN KOMPOSTLANMASI</a:t>
            </a:r>
          </a:p>
        </p:txBody>
      </p:sp>
      <p:pic>
        <p:nvPicPr>
          <p:cNvPr id="24579" name="Picture 2" descr="C:\Users\user\Desktop\Sıfır atık\Resimler-Atıklar-helva\20181123_14033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1844824"/>
            <a:ext cx="1832835" cy="13746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3" descr="C:\Users\user\Desktop\Sıfır atık\Resimler-Atıklar-helva\20181123_14052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t="10849" r="7970" b="21648"/>
          <a:stretch>
            <a:fillRect/>
          </a:stretch>
        </p:blipFill>
        <p:spPr bwMode="auto">
          <a:xfrm>
            <a:off x="323528" y="3861048"/>
            <a:ext cx="1845642" cy="17281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1" name="Picture 4" descr="C:\Users\user\Desktop\Sıfır atık\Resimler-Atıklar-helva\20181123_14082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l="21111" t="10574" b="44556"/>
          <a:stretch>
            <a:fillRect/>
          </a:stretch>
        </p:blipFill>
        <p:spPr bwMode="auto">
          <a:xfrm>
            <a:off x="3275856" y="5085184"/>
            <a:ext cx="2160240" cy="16384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44208" y="1562812"/>
            <a:ext cx="2016224" cy="1290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3"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19872" y="1124744"/>
            <a:ext cx="1944216" cy="140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4"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516216" y="3732069"/>
            <a:ext cx="1944216" cy="16411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Dikdörtgen 8"/>
          <p:cNvSpPr/>
          <p:nvPr/>
        </p:nvSpPr>
        <p:spPr>
          <a:xfrm>
            <a:off x="107504" y="548680"/>
            <a:ext cx="8892480" cy="458074"/>
          </a:xfrm>
          <a:prstGeom prst="rect">
            <a:avLst/>
          </a:prstGeom>
        </p:spPr>
        <p:txBody>
          <a:bodyPr wrap="square">
            <a:spAutoFit/>
          </a:bodyPr>
          <a:lstStyle/>
          <a:p>
            <a:pPr marL="342900" indent="-342900">
              <a:lnSpc>
                <a:spcPct val="150000"/>
              </a:lnSpc>
              <a:buFont typeface="Wingdings" pitchFamily="2" charset="2"/>
              <a:buChar char="ü"/>
            </a:pPr>
            <a:r>
              <a:rPr lang="tr-TR" dirty="0" smtClean="0">
                <a:solidFill>
                  <a:srgbClr val="FF0000"/>
                </a:solidFill>
                <a:latin typeface="Times New Roman" pitchFamily="18" charset="0"/>
                <a:cs typeface="Times New Roman" pitchFamily="18" charset="0"/>
              </a:rPr>
              <a:t>Organik atıklardan elde edilebilecek kompost ile topraklarımız daha verimli hale gelir. </a:t>
            </a:r>
            <a:endParaRPr lang="tr-TR"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61289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13 Aralık 2018</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36</a:t>
            </a:fld>
            <a:endParaRPr lang="tr-TR" dirty="0"/>
          </a:p>
        </p:txBody>
      </p:sp>
      <p:sp>
        <p:nvSpPr>
          <p:cNvPr id="7" name="Başlık 1"/>
          <p:cNvSpPr txBox="1">
            <a:spLocks/>
          </p:cNvSpPr>
          <p:nvPr/>
        </p:nvSpPr>
        <p:spPr>
          <a:xfrm>
            <a:off x="175433" y="102038"/>
            <a:ext cx="8787813" cy="864216"/>
          </a:xfrm>
          <a:prstGeom prst="rect">
            <a:avLst/>
          </a:prstGeom>
          <a:solidFill>
            <a:srgbClr val="0070C0"/>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ORGANİK ATIKLAR</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8" name="Resim 7"/>
          <p:cNvPicPr>
            <a:picLocks noChangeAspect="1"/>
          </p:cNvPicPr>
          <p:nvPr/>
        </p:nvPicPr>
        <p:blipFill rotWithShape="1">
          <a:blip r:embed="rId2" cstate="print"/>
          <a:srcRect l="18594"/>
          <a:stretch/>
        </p:blipFill>
        <p:spPr>
          <a:xfrm>
            <a:off x="8294473" y="102038"/>
            <a:ext cx="668774" cy="864216"/>
          </a:xfrm>
          <a:prstGeom prst="rect">
            <a:avLst/>
          </a:prstGeom>
        </p:spPr>
      </p:pic>
      <p:pic>
        <p:nvPicPr>
          <p:cNvPr id="10244" name="Picture 4"/>
          <p:cNvPicPr>
            <a:picLocks noChangeAspect="1" noChangeArrowheads="1"/>
          </p:cNvPicPr>
          <p:nvPr/>
        </p:nvPicPr>
        <p:blipFill>
          <a:blip r:embed="rId3" cstate="print"/>
          <a:srcRect/>
          <a:stretch>
            <a:fillRect/>
          </a:stretch>
        </p:blipFill>
        <p:spPr bwMode="auto">
          <a:xfrm>
            <a:off x="467544" y="1628800"/>
            <a:ext cx="8206995" cy="3960440"/>
          </a:xfrm>
          <a:prstGeom prst="rect">
            <a:avLst/>
          </a:prstGeom>
          <a:noFill/>
          <a:ln w="9525">
            <a:noFill/>
            <a:miter lim="800000"/>
            <a:headEnd/>
            <a:tailEnd/>
          </a:ln>
        </p:spPr>
      </p:pic>
    </p:spTree>
    <p:extLst>
      <p:ext uri="{BB962C8B-B14F-4D97-AF65-F5344CB8AC3E}">
        <p14:creationId xmlns="" xmlns:p14="http://schemas.microsoft.com/office/powerpoint/2010/main" val="32516646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323528" y="179264"/>
            <a:ext cx="8316912" cy="51343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tr-TR" sz="2800" b="1" dirty="0" smtClean="0">
                <a:solidFill>
                  <a:srgbClr val="0000CC"/>
                </a:solidFill>
              </a:rPr>
              <a:t>TOPLAMA MODELİ</a:t>
            </a:r>
            <a:endParaRPr lang="tr-TR" sz="2800" b="1" dirty="0">
              <a:solidFill>
                <a:srgbClr val="0000CC"/>
              </a:solidFill>
            </a:endParaRPr>
          </a:p>
        </p:txBody>
      </p:sp>
      <p:pic>
        <p:nvPicPr>
          <p:cNvPr id="7173" name="Picture 5"/>
          <p:cNvPicPr>
            <a:picLocks noChangeAspect="1" noChangeArrowheads="1"/>
          </p:cNvPicPr>
          <p:nvPr/>
        </p:nvPicPr>
        <p:blipFill>
          <a:blip r:embed="rId2" cstate="print"/>
          <a:srcRect/>
          <a:stretch>
            <a:fillRect/>
          </a:stretch>
        </p:blipFill>
        <p:spPr bwMode="auto">
          <a:xfrm>
            <a:off x="539552" y="1196752"/>
            <a:ext cx="8424936" cy="2592288"/>
          </a:xfrm>
          <a:prstGeom prst="rect">
            <a:avLst/>
          </a:prstGeom>
          <a:noFill/>
          <a:ln w="9525">
            <a:noFill/>
            <a:miter lim="800000"/>
            <a:headEnd/>
            <a:tailEnd/>
          </a:ln>
        </p:spPr>
      </p:pic>
      <p:sp>
        <p:nvSpPr>
          <p:cNvPr id="9" name="8 Metin kutusu"/>
          <p:cNvSpPr txBox="1"/>
          <p:nvPr/>
        </p:nvSpPr>
        <p:spPr>
          <a:xfrm>
            <a:off x="755576" y="620688"/>
            <a:ext cx="4248472" cy="707886"/>
          </a:xfrm>
          <a:prstGeom prst="rect">
            <a:avLst/>
          </a:prstGeom>
          <a:noFill/>
        </p:spPr>
        <p:txBody>
          <a:bodyPr wrap="square" rtlCol="0">
            <a:spAutoFit/>
          </a:bodyPr>
          <a:lstStyle/>
          <a:p>
            <a:r>
              <a:rPr lang="tr-TR" sz="2000" b="1" dirty="0" smtClean="0">
                <a:solidFill>
                  <a:srgbClr val="FF0000"/>
                </a:solidFill>
              </a:rPr>
              <a:t>Pilot Uygulama: </a:t>
            </a:r>
          </a:p>
          <a:p>
            <a:r>
              <a:rPr lang="tr-TR" sz="2000" b="1" dirty="0" smtClean="0">
                <a:solidFill>
                  <a:srgbClr val="FF0000"/>
                </a:solidFill>
              </a:rPr>
              <a:t>Rektörlük, Mühendislik</a:t>
            </a:r>
            <a:endParaRPr lang="tr-TR" sz="2000" b="1" dirty="0">
              <a:solidFill>
                <a:srgbClr val="FF0000"/>
              </a:solidFill>
            </a:endParaRPr>
          </a:p>
        </p:txBody>
      </p:sp>
      <p:pic>
        <p:nvPicPr>
          <p:cNvPr id="14" name="Picture 3" descr="C:\Users\user\Downloads\WhatsApp Image 2018-12-04 at 00.31.46.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t="30941" b="7649"/>
          <a:stretch>
            <a:fillRect/>
          </a:stretch>
        </p:blipFill>
        <p:spPr bwMode="auto">
          <a:xfrm>
            <a:off x="611560" y="3861048"/>
            <a:ext cx="6840760" cy="2880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5" descr="atÄ±k pil kutusu ile ilgili gÃ¶rsel sonucu"/>
          <p:cNvPicPr>
            <a:picLocks noChangeAspect="1" noChangeArrowheads="1"/>
          </p:cNvPicPr>
          <p:nvPr/>
        </p:nvPicPr>
        <p:blipFill>
          <a:blip r:embed="rId4" cstate="print">
            <a:extLst>
              <a:ext uri="{28A0092B-C50C-407E-A947-70E740481C1C}">
                <a14:useLocalDpi xmlns="" xmlns:a14="http://schemas.microsoft.com/office/drawing/2010/main" val="0"/>
              </a:ext>
            </a:extLst>
          </a:blip>
          <a:srcRect l="6398"/>
          <a:stretch>
            <a:fillRect/>
          </a:stretch>
        </p:blipFill>
        <p:spPr bwMode="auto">
          <a:xfrm>
            <a:off x="7596336" y="3861048"/>
            <a:ext cx="1053499"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94675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2051720" y="0"/>
            <a:ext cx="3600400" cy="51343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tr-TR" sz="2800" b="1" dirty="0" smtClean="0">
                <a:solidFill>
                  <a:srgbClr val="0000CC"/>
                </a:solidFill>
              </a:rPr>
              <a:t>TOPLAMA MODELİ</a:t>
            </a:r>
            <a:endParaRPr lang="tr-TR" sz="2800" b="1" dirty="0">
              <a:solidFill>
                <a:srgbClr val="0000CC"/>
              </a:solidFill>
            </a:endParaRPr>
          </a:p>
        </p:txBody>
      </p:sp>
      <p:pic>
        <p:nvPicPr>
          <p:cNvPr id="7170" name="Picture 2"/>
          <p:cNvPicPr>
            <a:picLocks noChangeAspect="1" noChangeArrowheads="1"/>
          </p:cNvPicPr>
          <p:nvPr/>
        </p:nvPicPr>
        <p:blipFill>
          <a:blip r:embed="rId2" cstate="print"/>
          <a:srcRect/>
          <a:stretch>
            <a:fillRect/>
          </a:stretch>
        </p:blipFill>
        <p:spPr bwMode="auto">
          <a:xfrm>
            <a:off x="827584" y="1916832"/>
            <a:ext cx="3059832" cy="2529557"/>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9284" t="6489"/>
          <a:stretch>
            <a:fillRect/>
          </a:stretch>
        </p:blipFill>
        <p:spPr bwMode="auto">
          <a:xfrm>
            <a:off x="5436096" y="4149080"/>
            <a:ext cx="2814458" cy="2708920"/>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5292080" y="692696"/>
            <a:ext cx="3312368" cy="950059"/>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a:stretch>
            <a:fillRect/>
          </a:stretch>
        </p:blipFill>
        <p:spPr bwMode="auto">
          <a:xfrm>
            <a:off x="4932040" y="1628800"/>
            <a:ext cx="4018954" cy="1946811"/>
          </a:xfrm>
          <a:prstGeom prst="rect">
            <a:avLst/>
          </a:prstGeom>
          <a:noFill/>
          <a:ln w="9525">
            <a:noFill/>
            <a:miter lim="800000"/>
            <a:headEnd/>
            <a:tailEnd/>
          </a:ln>
        </p:spPr>
      </p:pic>
      <p:pic>
        <p:nvPicPr>
          <p:cNvPr id="8197" name="Picture 5"/>
          <p:cNvPicPr>
            <a:picLocks noChangeAspect="1" noChangeArrowheads="1"/>
          </p:cNvPicPr>
          <p:nvPr/>
        </p:nvPicPr>
        <p:blipFill>
          <a:blip r:embed="rId6" cstate="print"/>
          <a:srcRect/>
          <a:stretch>
            <a:fillRect/>
          </a:stretch>
        </p:blipFill>
        <p:spPr bwMode="auto">
          <a:xfrm>
            <a:off x="395536" y="836712"/>
            <a:ext cx="4114800" cy="1133475"/>
          </a:xfrm>
          <a:prstGeom prst="rect">
            <a:avLst/>
          </a:prstGeom>
          <a:noFill/>
          <a:ln w="9525">
            <a:noFill/>
            <a:miter lim="800000"/>
            <a:headEnd/>
            <a:tailEnd/>
          </a:ln>
        </p:spPr>
      </p:pic>
      <p:pic>
        <p:nvPicPr>
          <p:cNvPr id="8198" name="Picture 6"/>
          <p:cNvPicPr>
            <a:picLocks noChangeAspect="1" noChangeArrowheads="1"/>
          </p:cNvPicPr>
          <p:nvPr/>
        </p:nvPicPr>
        <p:blipFill>
          <a:blip r:embed="rId7" cstate="print"/>
          <a:srcRect/>
          <a:stretch>
            <a:fillRect/>
          </a:stretch>
        </p:blipFill>
        <p:spPr bwMode="auto">
          <a:xfrm>
            <a:off x="179513" y="5203758"/>
            <a:ext cx="5184575" cy="1204260"/>
          </a:xfrm>
          <a:prstGeom prst="rect">
            <a:avLst/>
          </a:prstGeom>
          <a:noFill/>
          <a:ln w="9525">
            <a:noFill/>
            <a:miter lim="800000"/>
            <a:headEnd/>
            <a:tailEnd/>
          </a:ln>
        </p:spPr>
      </p:pic>
    </p:spTree>
    <p:extLst>
      <p:ext uri="{BB962C8B-B14F-4D97-AF65-F5344CB8AC3E}">
        <p14:creationId xmlns="" xmlns:p14="http://schemas.microsoft.com/office/powerpoint/2010/main" val="24946752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347663" y="395288"/>
            <a:ext cx="8316912" cy="63341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tr-TR" sz="2800" b="1" dirty="0" smtClean="0">
                <a:solidFill>
                  <a:schemeClr val="accent6">
                    <a:lumMod val="50000"/>
                  </a:schemeClr>
                </a:solidFill>
              </a:rPr>
              <a:t>GEÇİCİ ATIK DEPOLAMA ALANLARI</a:t>
            </a:r>
            <a:endParaRPr lang="tr-TR" sz="2800" b="1" dirty="0">
              <a:solidFill>
                <a:schemeClr val="accent6">
                  <a:lumMod val="50000"/>
                </a:schemeClr>
              </a:solidFill>
            </a:endParaRPr>
          </a:p>
        </p:txBody>
      </p:sp>
      <p:pic>
        <p:nvPicPr>
          <p:cNvPr id="23555" name="Picture 2" descr="C:\Users\user\Downloads\WhatsApp Image 2018-12-04 at 15.05.06.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t="16373" b="13629"/>
          <a:stretch>
            <a:fillRect/>
          </a:stretch>
        </p:blipFill>
        <p:spPr bwMode="auto">
          <a:xfrm>
            <a:off x="151706" y="4005064"/>
            <a:ext cx="2332062" cy="2448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3" descr="C:\Users\user\Downloads\WhatsApp Image 2018-12-04 at 15.05.40.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t="25609"/>
          <a:stretch>
            <a:fillRect/>
          </a:stretch>
        </p:blipFill>
        <p:spPr bwMode="auto">
          <a:xfrm>
            <a:off x="2558653" y="3933056"/>
            <a:ext cx="3165475" cy="2564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7" name="Picture 4" descr="C:\Users\user\Downloads\WhatsApp Image 2018-12-04 at 14.59.26.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43017" y="3966294"/>
            <a:ext cx="3265487" cy="255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cstate="print"/>
          <a:srcRect/>
          <a:stretch>
            <a:fillRect/>
          </a:stretch>
        </p:blipFill>
        <p:spPr bwMode="auto">
          <a:xfrm>
            <a:off x="971600" y="836712"/>
            <a:ext cx="6614893" cy="2808312"/>
          </a:xfrm>
          <a:prstGeom prst="rect">
            <a:avLst/>
          </a:prstGeom>
          <a:noFill/>
          <a:ln w="9525">
            <a:noFill/>
            <a:miter lim="800000"/>
            <a:headEnd/>
            <a:tailEnd/>
          </a:ln>
        </p:spPr>
      </p:pic>
    </p:spTree>
    <p:extLst>
      <p:ext uri="{BB962C8B-B14F-4D97-AF65-F5344CB8AC3E}">
        <p14:creationId xmlns="" xmlns:p14="http://schemas.microsoft.com/office/powerpoint/2010/main" val="2464170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83568" y="169476"/>
            <a:ext cx="7272808"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tr-TR" sz="2800" b="1" dirty="0" smtClean="0"/>
              <a:t>ATIK TÜRLERİ</a:t>
            </a:r>
            <a:endParaRPr lang="tr-TR" sz="2800" dirty="0"/>
          </a:p>
        </p:txBody>
      </p:sp>
      <p:graphicFrame>
        <p:nvGraphicFramePr>
          <p:cNvPr id="8" name="Diyagram 7"/>
          <p:cNvGraphicFramePr/>
          <p:nvPr>
            <p:extLst>
              <p:ext uri="{D42A27DB-BD31-4B8C-83A1-F6EECF244321}">
                <p14:modId xmlns="" xmlns:p14="http://schemas.microsoft.com/office/powerpoint/2010/main" val="3075022809"/>
              </p:ext>
            </p:extLst>
          </p:nvPr>
        </p:nvGraphicFramePr>
        <p:xfrm>
          <a:off x="467544" y="1340768"/>
          <a:ext cx="2592287" cy="500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275856" y="1484784"/>
            <a:ext cx="2466975"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012160" y="1628800"/>
            <a:ext cx="2562225" cy="1781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491880" y="4221088"/>
            <a:ext cx="2552700" cy="179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300192" y="4149080"/>
            <a:ext cx="2619375"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3219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323528" y="188640"/>
            <a:ext cx="8316912" cy="63341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lang="tr-TR" sz="2800" b="1" dirty="0" smtClean="0">
                <a:solidFill>
                  <a:schemeClr val="accent6">
                    <a:lumMod val="50000"/>
                  </a:schemeClr>
                </a:solidFill>
              </a:rPr>
              <a:t>GEÇİCİ DEPOLAMA ALANLARI (DOĞU KAMPÜSÜ)</a:t>
            </a:r>
            <a:endParaRPr lang="tr-TR" sz="2800" b="1" dirty="0">
              <a:solidFill>
                <a:schemeClr val="accent6">
                  <a:lumMod val="50000"/>
                </a:schemeClr>
              </a:solidFill>
            </a:endParaRPr>
          </a:p>
        </p:txBody>
      </p:sp>
      <p:pic>
        <p:nvPicPr>
          <p:cNvPr id="22531"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17563"/>
            <a:ext cx="9144000" cy="604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94675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13 Aralık 2018</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41</a:t>
            </a:fld>
            <a:endParaRPr lang="tr-TR" dirty="0"/>
          </a:p>
        </p:txBody>
      </p:sp>
      <p:sp>
        <p:nvSpPr>
          <p:cNvPr id="7" name="Başlık 1"/>
          <p:cNvSpPr txBox="1">
            <a:spLocks/>
          </p:cNvSpPr>
          <p:nvPr/>
        </p:nvSpPr>
        <p:spPr>
          <a:xfrm>
            <a:off x="175433" y="102038"/>
            <a:ext cx="8787813" cy="864216"/>
          </a:xfrm>
          <a:prstGeom prst="rect">
            <a:avLst/>
          </a:prstGeom>
          <a:solidFill>
            <a:srgbClr val="0070C0"/>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ÖNERİLER</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8" name="Resim 7"/>
          <p:cNvPicPr>
            <a:picLocks noChangeAspect="1"/>
          </p:cNvPicPr>
          <p:nvPr/>
        </p:nvPicPr>
        <p:blipFill rotWithShape="1">
          <a:blip r:embed="rId2" cstate="print"/>
          <a:srcRect l="18594"/>
          <a:stretch/>
        </p:blipFill>
        <p:spPr>
          <a:xfrm>
            <a:off x="8294473" y="102038"/>
            <a:ext cx="668774" cy="864216"/>
          </a:xfrm>
          <a:prstGeom prst="rect">
            <a:avLst/>
          </a:prstGeom>
        </p:spPr>
      </p:pic>
      <p:pic>
        <p:nvPicPr>
          <p:cNvPr id="9218" name="Picture 2"/>
          <p:cNvPicPr>
            <a:picLocks noChangeAspect="1" noChangeArrowheads="1"/>
          </p:cNvPicPr>
          <p:nvPr/>
        </p:nvPicPr>
        <p:blipFill>
          <a:blip r:embed="rId3" cstate="print"/>
          <a:srcRect/>
          <a:stretch>
            <a:fillRect/>
          </a:stretch>
        </p:blipFill>
        <p:spPr bwMode="auto">
          <a:xfrm>
            <a:off x="539552" y="1052736"/>
            <a:ext cx="7704856" cy="5218104"/>
          </a:xfrm>
          <a:prstGeom prst="rect">
            <a:avLst/>
          </a:prstGeom>
          <a:noFill/>
          <a:ln w="9525">
            <a:noFill/>
            <a:miter lim="800000"/>
            <a:headEnd/>
            <a:tailEnd/>
          </a:ln>
        </p:spPr>
      </p:pic>
    </p:spTree>
    <p:extLst>
      <p:ext uri="{BB962C8B-B14F-4D97-AF65-F5344CB8AC3E}">
        <p14:creationId xmlns="" xmlns:p14="http://schemas.microsoft.com/office/powerpoint/2010/main" val="32516646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13 Aralık 2018</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42</a:t>
            </a:fld>
            <a:endParaRPr lang="tr-TR" dirty="0"/>
          </a:p>
        </p:txBody>
      </p:sp>
      <p:sp>
        <p:nvSpPr>
          <p:cNvPr id="7" name="Başlık 1"/>
          <p:cNvSpPr txBox="1">
            <a:spLocks/>
          </p:cNvSpPr>
          <p:nvPr/>
        </p:nvSpPr>
        <p:spPr>
          <a:xfrm>
            <a:off x="175433" y="102038"/>
            <a:ext cx="8787813" cy="864216"/>
          </a:xfrm>
          <a:prstGeom prst="rect">
            <a:avLst/>
          </a:prstGeom>
          <a:solidFill>
            <a:srgbClr val="0070C0"/>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ÖNERİLER</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8" name="Resim 7"/>
          <p:cNvPicPr>
            <a:picLocks noChangeAspect="1"/>
          </p:cNvPicPr>
          <p:nvPr/>
        </p:nvPicPr>
        <p:blipFill rotWithShape="1">
          <a:blip r:embed="rId2" cstate="print"/>
          <a:srcRect l="18594"/>
          <a:stretch/>
        </p:blipFill>
        <p:spPr>
          <a:xfrm>
            <a:off x="8294473" y="102038"/>
            <a:ext cx="668774" cy="864216"/>
          </a:xfrm>
          <a:prstGeom prst="rect">
            <a:avLst/>
          </a:prstGeom>
        </p:spPr>
      </p:pic>
      <p:pic>
        <p:nvPicPr>
          <p:cNvPr id="10242" name="Picture 2"/>
          <p:cNvPicPr>
            <a:picLocks noChangeAspect="1" noChangeArrowheads="1"/>
          </p:cNvPicPr>
          <p:nvPr/>
        </p:nvPicPr>
        <p:blipFill>
          <a:blip r:embed="rId3" cstate="print"/>
          <a:srcRect/>
          <a:stretch>
            <a:fillRect/>
          </a:stretch>
        </p:blipFill>
        <p:spPr bwMode="auto">
          <a:xfrm>
            <a:off x="1043608" y="1052736"/>
            <a:ext cx="5910056" cy="3024336"/>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043608" y="4221088"/>
            <a:ext cx="6105573" cy="1800200"/>
          </a:xfrm>
          <a:prstGeom prst="rect">
            <a:avLst/>
          </a:prstGeom>
          <a:noFill/>
          <a:ln w="9525">
            <a:noFill/>
            <a:miter lim="800000"/>
            <a:headEnd/>
            <a:tailEnd/>
          </a:ln>
        </p:spPr>
      </p:pic>
    </p:spTree>
    <p:extLst>
      <p:ext uri="{BB962C8B-B14F-4D97-AF65-F5344CB8AC3E}">
        <p14:creationId xmlns="" xmlns:p14="http://schemas.microsoft.com/office/powerpoint/2010/main" val="32516646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13 Aralık 2018</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43</a:t>
            </a:fld>
            <a:endParaRPr lang="tr-TR" dirty="0"/>
          </a:p>
        </p:txBody>
      </p:sp>
      <p:sp>
        <p:nvSpPr>
          <p:cNvPr id="7" name="Başlık 1"/>
          <p:cNvSpPr txBox="1">
            <a:spLocks/>
          </p:cNvSpPr>
          <p:nvPr/>
        </p:nvSpPr>
        <p:spPr>
          <a:xfrm>
            <a:off x="467544" y="116512"/>
            <a:ext cx="8280920" cy="864216"/>
          </a:xfrm>
          <a:prstGeom prst="rect">
            <a:avLst/>
          </a:prstGeom>
          <a:solidFill>
            <a:schemeClr val="accent3">
              <a:lumMod val="20000"/>
              <a:lumOff val="80000"/>
            </a:schemeClr>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500" b="1" i="0" u="none" strike="noStrike" kern="1200" cap="none" spc="0" normalizeH="0" baseline="0" noProof="0" dirty="0" smtClean="0">
                <a:ln>
                  <a:noFill/>
                </a:ln>
                <a:effectLst/>
                <a:uLnTx/>
                <a:uFillTx/>
                <a:latin typeface="Times New Roman" pitchFamily="18" charset="0"/>
                <a:ea typeface="+mj-ea"/>
                <a:cs typeface="Times New Roman" pitchFamily="18" charset="0"/>
              </a:rPr>
              <a:t>POTANSİYEL KAZANÇ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5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MF:</a:t>
            </a:r>
            <a:r>
              <a:rPr kumimoji="0" lang="tr-TR" sz="2500" b="1" i="0" u="none" strike="noStrike" kern="1200" cap="none" spc="0" normalizeH="0" noProof="0" dirty="0" smtClean="0">
                <a:ln>
                  <a:noFill/>
                </a:ln>
                <a:solidFill>
                  <a:srgbClr val="FF0000"/>
                </a:solidFill>
                <a:effectLst/>
                <a:uLnTx/>
                <a:uFillTx/>
                <a:latin typeface="Times New Roman" pitchFamily="18" charset="0"/>
                <a:ea typeface="+mj-ea"/>
                <a:cs typeface="Times New Roman" pitchFamily="18" charset="0"/>
              </a:rPr>
              <a:t> 200 BİN,    SDÜ: 1 MİLYON</a:t>
            </a:r>
            <a:endParaRPr kumimoji="0" lang="tr-TR" sz="25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pic>
        <p:nvPicPr>
          <p:cNvPr id="2051" name="Picture 3"/>
          <p:cNvPicPr>
            <a:picLocks noChangeAspect="1" noChangeArrowheads="1"/>
          </p:cNvPicPr>
          <p:nvPr/>
        </p:nvPicPr>
        <p:blipFill>
          <a:blip r:embed="rId2" cstate="print"/>
          <a:srcRect/>
          <a:stretch>
            <a:fillRect/>
          </a:stretch>
        </p:blipFill>
        <p:spPr bwMode="auto">
          <a:xfrm>
            <a:off x="467544" y="1052736"/>
            <a:ext cx="8280920" cy="5582801"/>
          </a:xfrm>
          <a:prstGeom prst="rect">
            <a:avLst/>
          </a:prstGeom>
          <a:noFill/>
          <a:ln w="9525">
            <a:noFill/>
            <a:miter lim="800000"/>
            <a:headEnd/>
            <a:tailEnd/>
          </a:ln>
        </p:spPr>
      </p:pic>
    </p:spTree>
    <p:extLst>
      <p:ext uri="{BB962C8B-B14F-4D97-AF65-F5344CB8AC3E}">
        <p14:creationId xmlns="" xmlns:p14="http://schemas.microsoft.com/office/powerpoint/2010/main" val="32516646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3928BF9-A5E7-4DCD-9402-3D14CC922AFA}" type="datetime4">
              <a:rPr lang="tr-TR" smtClean="0"/>
              <a:pPr/>
              <a:t>13 Aralık 2018</a:t>
            </a:fld>
            <a:endParaRPr lang="tr-TR" dirty="0"/>
          </a:p>
        </p:txBody>
      </p:sp>
      <p:sp>
        <p:nvSpPr>
          <p:cNvPr id="3" name="Slayt Numarası Yer Tutucusu 2"/>
          <p:cNvSpPr>
            <a:spLocks noGrp="1"/>
          </p:cNvSpPr>
          <p:nvPr>
            <p:ph type="sldNum" sz="quarter" idx="12"/>
          </p:nvPr>
        </p:nvSpPr>
        <p:spPr/>
        <p:txBody>
          <a:bodyPr/>
          <a:lstStyle/>
          <a:p>
            <a:fld id="{9CD8D479-8942-46E8-A226-A4E01F7A105C}" type="slidenum">
              <a:rPr lang="tr-TR" smtClean="0"/>
              <a:pPr/>
              <a:t>44</a:t>
            </a:fld>
            <a:endParaRPr lang="tr-TR" dirty="0"/>
          </a:p>
        </p:txBody>
      </p:sp>
      <p:sp>
        <p:nvSpPr>
          <p:cNvPr id="7" name="Başlık 1"/>
          <p:cNvSpPr txBox="1">
            <a:spLocks/>
          </p:cNvSpPr>
          <p:nvPr/>
        </p:nvSpPr>
        <p:spPr>
          <a:xfrm>
            <a:off x="175433" y="102038"/>
            <a:ext cx="8787813" cy="864216"/>
          </a:xfrm>
          <a:prstGeom prst="rect">
            <a:avLst/>
          </a:prstGeom>
          <a:solidFill>
            <a:srgbClr val="0070C0"/>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SONUÇ</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8" name="Resim 7"/>
          <p:cNvPicPr>
            <a:picLocks noChangeAspect="1"/>
          </p:cNvPicPr>
          <p:nvPr/>
        </p:nvPicPr>
        <p:blipFill rotWithShape="1">
          <a:blip r:embed="rId2" cstate="print"/>
          <a:srcRect l="18594"/>
          <a:stretch/>
        </p:blipFill>
        <p:spPr>
          <a:xfrm>
            <a:off x="8294473" y="102038"/>
            <a:ext cx="668774" cy="864216"/>
          </a:xfrm>
          <a:prstGeom prst="rect">
            <a:avLst/>
          </a:prstGeom>
        </p:spPr>
      </p:pic>
      <p:sp>
        <p:nvSpPr>
          <p:cNvPr id="5" name="Metin kutusu 4"/>
          <p:cNvSpPr txBox="1"/>
          <p:nvPr/>
        </p:nvSpPr>
        <p:spPr>
          <a:xfrm>
            <a:off x="515434" y="1074763"/>
            <a:ext cx="7970372" cy="1200329"/>
          </a:xfrm>
          <a:prstGeom prst="rect">
            <a:avLst/>
          </a:prstGeom>
          <a:noFill/>
        </p:spPr>
        <p:txBody>
          <a:bodyPr wrap="square" rtlCol="0">
            <a:spAutoFit/>
          </a:bodyPr>
          <a:lstStyle/>
          <a:p>
            <a:r>
              <a:rPr lang="tr-TR" sz="2200" dirty="0" smtClean="0">
                <a:solidFill>
                  <a:srgbClr val="00B050"/>
                </a:solidFill>
                <a:latin typeface="Times New Roman" pitchFamily="18" charset="0"/>
                <a:cs typeface="Times New Roman" pitchFamily="18" charset="0"/>
              </a:rPr>
              <a:t>Sonuç olarak geri dönüştürülebilir atıklarımızı çöplerle karıştırmadan kaynağında ayrı biriktirirsek</a:t>
            </a:r>
            <a:r>
              <a:rPr lang="tr-TR" sz="2200" dirty="0" smtClean="0">
                <a:solidFill>
                  <a:srgbClr val="00B050"/>
                </a:solidFill>
                <a:latin typeface="Comic Sans MS" panose="030F0702030302020204" pitchFamily="66" charset="0"/>
              </a:rPr>
              <a:t>:</a:t>
            </a:r>
          </a:p>
          <a:p>
            <a:endParaRPr lang="tr-TR" sz="2800" dirty="0">
              <a:solidFill>
                <a:srgbClr val="00B050"/>
              </a:solidFill>
              <a:latin typeface="Comic Sans MS" panose="030F0702030302020204" pitchFamily="66" charset="0"/>
            </a:endParaRPr>
          </a:p>
        </p:txBody>
      </p:sp>
      <p:sp>
        <p:nvSpPr>
          <p:cNvPr id="6" name="Metin kutusu 5"/>
          <p:cNvSpPr txBox="1"/>
          <p:nvPr/>
        </p:nvSpPr>
        <p:spPr>
          <a:xfrm>
            <a:off x="179512" y="1988840"/>
            <a:ext cx="8706071" cy="4408899"/>
          </a:xfrm>
          <a:prstGeom prst="rect">
            <a:avLst/>
          </a:prstGeom>
          <a:noFill/>
        </p:spPr>
        <p:txBody>
          <a:bodyPr wrap="square" rtlCol="0">
            <a:spAutoFit/>
          </a:bodyPr>
          <a:lstStyle/>
          <a:p>
            <a:pPr marL="285750" indent="-285750">
              <a:lnSpc>
                <a:spcPct val="150000"/>
              </a:lnSpc>
              <a:buFont typeface="Wingdings" pitchFamily="2" charset="2"/>
              <a:buChar char="ü"/>
            </a:pPr>
            <a:r>
              <a:rPr lang="tr-TR" sz="2500" dirty="0" smtClean="0">
                <a:latin typeface="Times New Roman" pitchFamily="18" charset="0"/>
                <a:cs typeface="Times New Roman" pitchFamily="18" charset="0"/>
              </a:rPr>
              <a:t>Geri dönüştürülebilir atıkların ekonomiye kazandırılmasını sağlamış oluruz.</a:t>
            </a:r>
          </a:p>
          <a:p>
            <a:pPr marL="285750" indent="-285750">
              <a:lnSpc>
                <a:spcPct val="150000"/>
              </a:lnSpc>
              <a:buFont typeface="Wingdings" pitchFamily="2" charset="2"/>
              <a:buChar char="ü"/>
            </a:pPr>
            <a:r>
              <a:rPr lang="tr-TR" sz="2500" dirty="0" smtClean="0">
                <a:latin typeface="Times New Roman" pitchFamily="18" charset="0"/>
                <a:cs typeface="Times New Roman" pitchFamily="18" charset="0"/>
              </a:rPr>
              <a:t>Katı atık düzenli depolama tesisine gönderilen çöp miktarını azaltmış oluruz.</a:t>
            </a:r>
          </a:p>
          <a:p>
            <a:pPr marL="285750" indent="-285750">
              <a:lnSpc>
                <a:spcPct val="150000"/>
              </a:lnSpc>
              <a:buFont typeface="Wingdings" pitchFamily="2" charset="2"/>
              <a:buChar char="ü"/>
            </a:pPr>
            <a:r>
              <a:rPr lang="tr-TR" sz="2500" dirty="0" smtClean="0">
                <a:latin typeface="Times New Roman" pitchFamily="18" charset="0"/>
                <a:cs typeface="Times New Roman" pitchFamily="18" charset="0"/>
              </a:rPr>
              <a:t>Çevre kirliliğini önlemiş oluruz.</a:t>
            </a:r>
          </a:p>
          <a:p>
            <a:pPr marL="285750" indent="-285750">
              <a:lnSpc>
                <a:spcPct val="150000"/>
              </a:lnSpc>
              <a:buFont typeface="Wingdings" pitchFamily="2" charset="2"/>
              <a:buChar char="ü"/>
            </a:pPr>
            <a:r>
              <a:rPr lang="tr-TR" sz="2500" dirty="0" smtClean="0">
                <a:latin typeface="Times New Roman" pitchFamily="18" charset="0"/>
                <a:cs typeface="Times New Roman" pitchFamily="18" charset="0"/>
              </a:rPr>
              <a:t>İnsanların ve doğada yaşayan diğer canlıların yaşam kalitesi yükselir.</a:t>
            </a:r>
          </a:p>
          <a:p>
            <a:pPr marL="285750" indent="-285750">
              <a:buFont typeface="Wingdings" pitchFamily="2" charset="2"/>
              <a:buChar char="ü"/>
            </a:pPr>
            <a:endParaRPr lang="tr-TR" dirty="0"/>
          </a:p>
        </p:txBody>
      </p:sp>
    </p:spTree>
    <p:extLst>
      <p:ext uri="{BB962C8B-B14F-4D97-AF65-F5344CB8AC3E}">
        <p14:creationId xmlns="" xmlns:p14="http://schemas.microsoft.com/office/powerpoint/2010/main" val="32516646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512" y="0"/>
            <a:ext cx="1907704" cy="14307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Veri Yer Tutucusu 3"/>
          <p:cNvSpPr>
            <a:spLocks noGrp="1"/>
          </p:cNvSpPr>
          <p:nvPr>
            <p:ph type="dt" sz="half" idx="10"/>
          </p:nvPr>
        </p:nvSpPr>
        <p:spPr/>
        <p:txBody>
          <a:bodyPr/>
          <a:lstStyle/>
          <a:p>
            <a:fld id="{558B17B5-3BB1-40AC-8F59-2EDAF67D436A}" type="datetime4">
              <a:rPr lang="tr-TR" smtClean="0"/>
              <a:pPr/>
              <a:t>13 Aralık 2018</a:t>
            </a:fld>
            <a:endParaRPr lang="tr-TR" dirty="0"/>
          </a:p>
        </p:txBody>
      </p:sp>
      <p:sp>
        <p:nvSpPr>
          <p:cNvPr id="8" name="Slayt Numarası Yer Tutucusu 7"/>
          <p:cNvSpPr>
            <a:spLocks noGrp="1"/>
          </p:cNvSpPr>
          <p:nvPr>
            <p:ph type="sldNum" sz="quarter" idx="12"/>
          </p:nvPr>
        </p:nvSpPr>
        <p:spPr/>
        <p:txBody>
          <a:bodyPr/>
          <a:lstStyle/>
          <a:p>
            <a:fld id="{9CD8D479-8942-46E8-A226-A4E01F7A105C}" type="slidenum">
              <a:rPr lang="tr-TR" smtClean="0"/>
              <a:pPr/>
              <a:t>45</a:t>
            </a:fld>
            <a:endParaRPr lang="tr-TR" dirty="0"/>
          </a:p>
        </p:txBody>
      </p:sp>
      <p:sp>
        <p:nvSpPr>
          <p:cNvPr id="2" name="Metin kutusu 1"/>
          <p:cNvSpPr txBox="1"/>
          <p:nvPr/>
        </p:nvSpPr>
        <p:spPr>
          <a:xfrm>
            <a:off x="2771800" y="188640"/>
            <a:ext cx="4560864" cy="830997"/>
          </a:xfrm>
          <a:prstGeom prst="rect">
            <a:avLst/>
          </a:prstGeom>
          <a:noFill/>
        </p:spPr>
        <p:txBody>
          <a:bodyPr wrap="none" rtlCol="0">
            <a:spAutoFit/>
          </a:bodyPr>
          <a:lstStyle/>
          <a:p>
            <a:r>
              <a:rPr lang="tr-TR" sz="4800" b="1" dirty="0" smtClean="0">
                <a:latin typeface="Times New Roman" pitchFamily="18" charset="0"/>
                <a:cs typeface="Times New Roman" pitchFamily="18" charset="0"/>
              </a:rPr>
              <a:t>GÖNÜLLÜLER</a:t>
            </a:r>
            <a:endParaRPr lang="tr-TR" sz="4800" b="1" dirty="0">
              <a:latin typeface="Times New Roman" pitchFamily="18" charset="0"/>
              <a:cs typeface="Times New Roman" pitchFamily="18" charset="0"/>
            </a:endParaRPr>
          </a:p>
        </p:txBody>
      </p:sp>
      <p:pic>
        <p:nvPicPr>
          <p:cNvPr id="1026" name="Picture 2" descr="C:\Users\user\Downloads\WhatsApp Image 2018-12-12 at 15.24.52.jpeg"/>
          <p:cNvPicPr>
            <a:picLocks noChangeAspect="1" noChangeArrowheads="1"/>
          </p:cNvPicPr>
          <p:nvPr/>
        </p:nvPicPr>
        <p:blipFill>
          <a:blip r:embed="rId3" cstate="print"/>
          <a:srcRect t="29256"/>
          <a:stretch>
            <a:fillRect/>
          </a:stretch>
        </p:blipFill>
        <p:spPr bwMode="auto">
          <a:xfrm>
            <a:off x="101116" y="1484784"/>
            <a:ext cx="4614900" cy="5229200"/>
          </a:xfrm>
          <a:prstGeom prst="rect">
            <a:avLst/>
          </a:prstGeom>
          <a:noFill/>
        </p:spPr>
      </p:pic>
      <p:pic>
        <p:nvPicPr>
          <p:cNvPr id="1027" name="Picture 3" descr="C:\Users\user\Downloads\WhatsApp Image 2018-12-12 at 14.38.39 (1).jpeg"/>
          <p:cNvPicPr>
            <a:picLocks noChangeAspect="1" noChangeArrowheads="1"/>
          </p:cNvPicPr>
          <p:nvPr/>
        </p:nvPicPr>
        <p:blipFill>
          <a:blip r:embed="rId4" cstate="print"/>
          <a:srcRect t="24101"/>
          <a:stretch>
            <a:fillRect/>
          </a:stretch>
        </p:blipFill>
        <p:spPr bwMode="auto">
          <a:xfrm>
            <a:off x="4932040" y="1484784"/>
            <a:ext cx="4139952" cy="5279366"/>
          </a:xfrm>
          <a:prstGeom prst="rect">
            <a:avLst/>
          </a:prstGeom>
          <a:noFill/>
        </p:spPr>
      </p:pic>
    </p:spTree>
    <p:extLst>
      <p:ext uri="{BB962C8B-B14F-4D97-AF65-F5344CB8AC3E}">
        <p14:creationId xmlns="" xmlns:p14="http://schemas.microsoft.com/office/powerpoint/2010/main" val="14774979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7572" y="260648"/>
            <a:ext cx="2496276" cy="18722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Veri Yer Tutucusu 3"/>
          <p:cNvSpPr>
            <a:spLocks noGrp="1"/>
          </p:cNvSpPr>
          <p:nvPr>
            <p:ph type="dt" sz="half" idx="10"/>
          </p:nvPr>
        </p:nvSpPr>
        <p:spPr/>
        <p:txBody>
          <a:bodyPr/>
          <a:lstStyle/>
          <a:p>
            <a:fld id="{558B17B5-3BB1-40AC-8F59-2EDAF67D436A}" type="datetime4">
              <a:rPr lang="tr-TR" smtClean="0"/>
              <a:pPr/>
              <a:t>13 Aralık 2018</a:t>
            </a:fld>
            <a:endParaRPr lang="tr-TR" dirty="0"/>
          </a:p>
        </p:txBody>
      </p:sp>
      <p:sp>
        <p:nvSpPr>
          <p:cNvPr id="8" name="Slayt Numarası Yer Tutucusu 7"/>
          <p:cNvSpPr>
            <a:spLocks noGrp="1"/>
          </p:cNvSpPr>
          <p:nvPr>
            <p:ph type="sldNum" sz="quarter" idx="12"/>
          </p:nvPr>
        </p:nvSpPr>
        <p:spPr/>
        <p:txBody>
          <a:bodyPr/>
          <a:lstStyle/>
          <a:p>
            <a:fld id="{9CD8D479-8942-46E8-A226-A4E01F7A105C}" type="slidenum">
              <a:rPr lang="tr-TR" smtClean="0"/>
              <a:pPr/>
              <a:t>46</a:t>
            </a:fld>
            <a:endParaRPr lang="tr-TR" dirty="0"/>
          </a:p>
        </p:txBody>
      </p:sp>
      <p:sp>
        <p:nvSpPr>
          <p:cNvPr id="2" name="Metin kutusu 1"/>
          <p:cNvSpPr txBox="1"/>
          <p:nvPr/>
        </p:nvSpPr>
        <p:spPr>
          <a:xfrm>
            <a:off x="3518180" y="941819"/>
            <a:ext cx="4870244" cy="830997"/>
          </a:xfrm>
          <a:prstGeom prst="rect">
            <a:avLst/>
          </a:prstGeom>
          <a:noFill/>
        </p:spPr>
        <p:txBody>
          <a:bodyPr wrap="none" rtlCol="0">
            <a:spAutoFit/>
          </a:bodyPr>
          <a:lstStyle/>
          <a:p>
            <a:r>
              <a:rPr lang="tr-TR" sz="4800" b="1" dirty="0" smtClean="0">
                <a:latin typeface="Times New Roman" pitchFamily="18" charset="0"/>
                <a:cs typeface="Times New Roman" pitchFamily="18" charset="0"/>
              </a:rPr>
              <a:t>TEŞEKKÜRLER</a:t>
            </a:r>
            <a:endParaRPr lang="tr-TR" sz="4800" b="1"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cstate="print"/>
          <a:srcRect/>
          <a:stretch>
            <a:fillRect/>
          </a:stretch>
        </p:blipFill>
        <p:spPr bwMode="auto">
          <a:xfrm>
            <a:off x="827584" y="2204864"/>
            <a:ext cx="7920880" cy="4432522"/>
          </a:xfrm>
          <a:prstGeom prst="rect">
            <a:avLst/>
          </a:prstGeom>
          <a:noFill/>
          <a:ln w="9525">
            <a:noFill/>
            <a:miter lim="800000"/>
            <a:headEnd/>
            <a:tailEnd/>
          </a:ln>
        </p:spPr>
      </p:pic>
    </p:spTree>
    <p:extLst>
      <p:ext uri="{BB962C8B-B14F-4D97-AF65-F5344CB8AC3E}">
        <p14:creationId xmlns="" xmlns:p14="http://schemas.microsoft.com/office/powerpoint/2010/main" val="14774979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3"/>
          <p:cNvGraphicFramePr>
            <a:graphicFrameLocks/>
          </p:cNvGraphicFramePr>
          <p:nvPr/>
        </p:nvGraphicFramePr>
        <p:xfrm>
          <a:off x="188685" y="2075541"/>
          <a:ext cx="3526972" cy="4448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8"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44875" y="508000"/>
            <a:ext cx="5568950" cy="338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9"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600450" y="3948113"/>
            <a:ext cx="47498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7 Yuvarlatılmış Dikdörtgen"/>
          <p:cNvSpPr/>
          <p:nvPr/>
        </p:nvSpPr>
        <p:spPr>
          <a:xfrm>
            <a:off x="179512" y="432048"/>
            <a:ext cx="3131840" cy="8367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solidFill>
                  <a:srgbClr val="FF0000"/>
                </a:solidFill>
              </a:rPr>
              <a:t>Mevcut Durum</a:t>
            </a:r>
            <a:endParaRPr lang="tr-TR" sz="3200" dirty="0">
              <a:solidFill>
                <a:srgbClr val="FF0000"/>
              </a:solidFill>
            </a:endParaRPr>
          </a:p>
        </p:txBody>
      </p:sp>
    </p:spTree>
    <p:extLst>
      <p:ext uri="{BB962C8B-B14F-4D97-AF65-F5344CB8AC3E}">
        <p14:creationId xmlns="" xmlns:p14="http://schemas.microsoft.com/office/powerpoint/2010/main" val="1145346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ext uri="{D42A27DB-BD31-4B8C-83A1-F6EECF244321}">
                <p14:modId xmlns="" xmlns:p14="http://schemas.microsoft.com/office/powerpoint/2010/main" val="1113364635"/>
              </p:ext>
            </p:extLst>
          </p:nvPr>
        </p:nvGraphicFramePr>
        <p:xfrm>
          <a:off x="175434" y="939593"/>
          <a:ext cx="8573030" cy="2851746"/>
        </p:xfrm>
        <a:graphic>
          <a:graphicData uri="http://schemas.openxmlformats.org/drawingml/2006/table">
            <a:tbl>
              <a:tblPr firstRow="1" bandRow="1">
                <a:tableStyleId>{5DA37D80-6434-44D0-A028-1B22A696006F}</a:tableStyleId>
              </a:tblPr>
              <a:tblGrid>
                <a:gridCol w="8573030">
                  <a:extLst>
                    <a:ext uri="{9D8B030D-6E8A-4147-A177-3AD203B41FA5}">
                      <a16:colId xmlns="" xmlns:a16="http://schemas.microsoft.com/office/drawing/2014/main" val="20000"/>
                    </a:ext>
                  </a:extLst>
                </a:gridCol>
              </a:tblGrid>
              <a:tr h="2851746">
                <a:tc>
                  <a:txBody>
                    <a:bodyPr/>
                    <a:lstStyle/>
                    <a:p>
                      <a:pPr marL="0" marR="0" indent="0" algn="just" defTabSz="914400" rtl="0" eaLnBrk="1" fontAlgn="base" latinLnBrk="0" hangingPunct="1">
                        <a:lnSpc>
                          <a:spcPct val="150000"/>
                        </a:lnSpc>
                        <a:spcBef>
                          <a:spcPts val="0"/>
                        </a:spcBef>
                        <a:spcAft>
                          <a:spcPts val="0"/>
                        </a:spcAft>
                        <a:buClrTx/>
                        <a:buSzTx/>
                        <a:buFontTx/>
                        <a:buNone/>
                        <a:tabLst/>
                        <a:defRPr/>
                      </a:pPr>
                      <a:r>
                        <a:rPr lang="tr-TR" sz="2200" b="1" i="0" kern="1200" dirty="0" smtClean="0">
                          <a:solidFill>
                            <a:schemeClr val="tx1"/>
                          </a:solidFill>
                          <a:effectLst/>
                          <a:latin typeface="Times New Roman" pitchFamily="18" charset="0"/>
                          <a:ea typeface="+mn-ea"/>
                          <a:cs typeface="Times New Roman" pitchFamily="18" charset="0"/>
                        </a:rPr>
                        <a:t>“Sıfır Atık”; </a:t>
                      </a:r>
                      <a:r>
                        <a:rPr lang="tr-TR" sz="2200" b="0" i="0" kern="1200" dirty="0" smtClean="0">
                          <a:solidFill>
                            <a:schemeClr val="tx1"/>
                          </a:solidFill>
                          <a:effectLst/>
                          <a:latin typeface="Times New Roman" pitchFamily="18" charset="0"/>
                          <a:ea typeface="+mn-ea"/>
                          <a:cs typeface="Times New Roman" pitchFamily="18" charset="0"/>
                        </a:rPr>
                        <a:t>israfın önlenmesini, kaynakların daha verimli kullanılmasını, atık oluşumunun engellenmesini, atığın oluşması durumunda ise kaynağında ayrı toplanmasını ve geri kazanımının sağlanmasını kapsayan atık yönetim felsefesi olarak tanımlanır. </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
        <p:nvSpPr>
          <p:cNvPr id="8" name="Başlık 1"/>
          <p:cNvSpPr txBox="1">
            <a:spLocks/>
          </p:cNvSpPr>
          <p:nvPr/>
        </p:nvSpPr>
        <p:spPr>
          <a:xfrm>
            <a:off x="175433" y="102038"/>
            <a:ext cx="8787813" cy="864216"/>
          </a:xfrm>
          <a:prstGeom prst="rect">
            <a:avLst/>
          </a:prstGeom>
          <a:solidFill>
            <a:srgbClr val="0070C0"/>
          </a:solidFill>
        </p:spPr>
        <p:txBody>
          <a:bodyPr vert="horz" lIns="91440" tIns="45720" rIns="91440" bIns="45720" rtlCol="0" anchor="ctr" anchorCtr="0">
            <a:normAutofit fontScale="97500"/>
          </a:bodyPr>
          <a:lstStyle/>
          <a:p>
            <a:pPr>
              <a:spcBef>
                <a:spcPct val="0"/>
              </a:spcBef>
              <a:defRPr/>
            </a:pPr>
            <a:r>
              <a:rPr lang="tr-TR" sz="3200" b="1" dirty="0" smtClean="0">
                <a:solidFill>
                  <a:prstClr val="white"/>
                </a:solidFill>
                <a:latin typeface="Times New Roman" pitchFamily="18" charset="0"/>
                <a:cs typeface="Times New Roman" pitchFamily="18" charset="0"/>
              </a:rPr>
              <a:t>SIFIR ATIK NEDİR?</a:t>
            </a:r>
            <a:endParaRPr lang="tr-TR" sz="3200" b="1" dirty="0">
              <a:solidFill>
                <a:prstClr val="white"/>
              </a:solidFill>
              <a:latin typeface="Times New Roman" pitchFamily="18" charset="0"/>
              <a:cs typeface="Times New Roman" pitchFamily="18" charset="0"/>
            </a:endParaRPr>
          </a:p>
        </p:txBody>
      </p:sp>
      <p:pic>
        <p:nvPicPr>
          <p:cNvPr id="4" name="3 Resim" descr="küllye.jpg"/>
          <p:cNvPicPr>
            <a:picLocks noChangeAspect="1"/>
          </p:cNvPicPr>
          <p:nvPr/>
        </p:nvPicPr>
        <p:blipFill>
          <a:blip r:embed="rId2" cstate="print"/>
          <a:srcRect t="5012"/>
          <a:stretch>
            <a:fillRect/>
          </a:stretch>
        </p:blipFill>
        <p:spPr>
          <a:xfrm>
            <a:off x="4932040" y="3717032"/>
            <a:ext cx="3429143" cy="2729552"/>
          </a:xfrm>
          <a:prstGeom prst="rect">
            <a:avLst/>
          </a:prstGeom>
        </p:spPr>
      </p:pic>
      <p:pic>
        <p:nvPicPr>
          <p:cNvPr id="5" name="4 Resim" descr="bakanlık.jpg"/>
          <p:cNvPicPr>
            <a:picLocks noChangeAspect="1"/>
          </p:cNvPicPr>
          <p:nvPr/>
        </p:nvPicPr>
        <p:blipFill>
          <a:blip r:embed="rId3" cstate="print"/>
          <a:stretch>
            <a:fillRect/>
          </a:stretch>
        </p:blipFill>
        <p:spPr>
          <a:xfrm>
            <a:off x="665866" y="3717032"/>
            <a:ext cx="3848286" cy="2765652"/>
          </a:xfrm>
          <a:prstGeom prst="rect">
            <a:avLst/>
          </a:prstGeom>
        </p:spPr>
      </p:pic>
    </p:spTree>
    <p:extLst>
      <p:ext uri="{BB962C8B-B14F-4D97-AF65-F5344CB8AC3E}">
        <p14:creationId xmlns="" xmlns:p14="http://schemas.microsoft.com/office/powerpoint/2010/main" val="41744784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ext uri="{D42A27DB-BD31-4B8C-83A1-F6EECF244321}">
                <p14:modId xmlns="" xmlns:p14="http://schemas.microsoft.com/office/powerpoint/2010/main" val="1143875662"/>
              </p:ext>
            </p:extLst>
          </p:nvPr>
        </p:nvGraphicFramePr>
        <p:xfrm>
          <a:off x="179512" y="836712"/>
          <a:ext cx="3312368" cy="3240360"/>
        </p:xfrm>
        <a:graphic>
          <a:graphicData uri="http://schemas.openxmlformats.org/drawingml/2006/table">
            <a:tbl>
              <a:tblPr firstRow="1" bandRow="1">
                <a:tableStyleId>{5DA37D80-6434-44D0-A028-1B22A696006F}</a:tableStyleId>
              </a:tblPr>
              <a:tblGrid>
                <a:gridCol w="3312368">
                  <a:extLst>
                    <a:ext uri="{9D8B030D-6E8A-4147-A177-3AD203B41FA5}">
                      <a16:colId xmlns="" xmlns:a16="http://schemas.microsoft.com/office/drawing/2014/main" val="20000"/>
                    </a:ext>
                  </a:extLst>
                </a:gridCol>
              </a:tblGrid>
              <a:tr h="3240360">
                <a:tc>
                  <a:txBody>
                    <a:bodyPr/>
                    <a:lstStyle/>
                    <a:p>
                      <a:pPr marL="0" marR="0" indent="0" algn="just" defTabSz="914400" rtl="0" eaLnBrk="1" fontAlgn="base" latinLnBrk="0" hangingPunct="1">
                        <a:lnSpc>
                          <a:spcPct val="100000"/>
                        </a:lnSpc>
                        <a:spcBef>
                          <a:spcPts val="0"/>
                        </a:spcBef>
                        <a:spcAft>
                          <a:spcPts val="0"/>
                        </a:spcAft>
                        <a:buClrTx/>
                        <a:buSzTx/>
                        <a:buFontTx/>
                        <a:buNone/>
                        <a:tabLst/>
                        <a:defRPr/>
                      </a:pPr>
                      <a:r>
                        <a:rPr lang="tr-TR" sz="2000" b="0" kern="1200" dirty="0" smtClean="0">
                          <a:solidFill>
                            <a:schemeClr val="tx1"/>
                          </a:solidFill>
                          <a:latin typeface="Times New Roman" pitchFamily="18" charset="0"/>
                          <a:ea typeface="+mn-ea"/>
                          <a:cs typeface="Times New Roman" pitchFamily="18" charset="0"/>
                        </a:rPr>
                        <a:t>Atıkların kontrol altına alınması, gelecek nesillere temiz ve gelişmiş bir ülke bırakılması amacıyla </a:t>
                      </a:r>
                      <a:r>
                        <a:rPr lang="tr-TR" sz="2000" b="0" dirty="0" smtClean="0">
                          <a:latin typeface="Times New Roman" pitchFamily="18" charset="0"/>
                          <a:cs typeface="Times New Roman" pitchFamily="18" charset="0"/>
                        </a:rPr>
                        <a:t>uygulanmaya başlanan </a:t>
                      </a:r>
                      <a:r>
                        <a:rPr lang="tr-TR" sz="2000" b="0" kern="1200" dirty="0" smtClean="0">
                          <a:solidFill>
                            <a:schemeClr val="tx1"/>
                          </a:solidFill>
                          <a:latin typeface="Times New Roman" pitchFamily="18" charset="0"/>
                          <a:ea typeface="+mn-ea"/>
                          <a:cs typeface="Times New Roman" pitchFamily="18" charset="0"/>
                        </a:rPr>
                        <a:t>Sıfır Atık Projesi </a:t>
                      </a:r>
                      <a:r>
                        <a:rPr lang="tr-TR" sz="2000" b="1" kern="1200" dirty="0" smtClean="0">
                          <a:solidFill>
                            <a:schemeClr val="tx1"/>
                          </a:solidFill>
                          <a:latin typeface="Times New Roman" pitchFamily="18" charset="0"/>
                          <a:ea typeface="+mn-ea"/>
                          <a:cs typeface="Times New Roman" pitchFamily="18" charset="0"/>
                        </a:rPr>
                        <a:t>Çevre ve Şehircilik Bakanlığı öncülüğünde yürütülmektedir</a:t>
                      </a:r>
                      <a:r>
                        <a:rPr lang="tr-TR" sz="2000" b="1" kern="1200" dirty="0" smtClean="0">
                          <a:solidFill>
                            <a:schemeClr val="tx1"/>
                          </a:solidFill>
                          <a:latin typeface="Times New Roman" pitchFamily="18" charset="0"/>
                          <a:ea typeface="+mn-ea"/>
                          <a:cs typeface="Times New Roman" pitchFamily="18" charset="0"/>
                        </a:rPr>
                        <a:t>.</a:t>
                      </a:r>
                      <a:endParaRPr lang="tr-TR" sz="2000" b="1" kern="1200" dirty="0" smtClean="0">
                        <a:solidFill>
                          <a:schemeClr val="tx1"/>
                        </a:solidFill>
                        <a:latin typeface="Times New Roman" pitchFamily="18" charset="0"/>
                        <a:ea typeface="+mn-ea"/>
                        <a:cs typeface="Times New Roman" pitchFamily="18" charset="0"/>
                      </a:endParaRPr>
                    </a:p>
                  </a:txBody>
                  <a:tcPr anchor="ctr"/>
                </a:tc>
                <a:extLst>
                  <a:ext uri="{0D108BD9-81ED-4DB2-BD59-A6C34878D82A}">
                    <a16:rowId xmlns="" xmlns:a16="http://schemas.microsoft.com/office/drawing/2014/main" val="10000"/>
                  </a:ext>
                </a:extLst>
              </a:tr>
            </a:tbl>
          </a:graphicData>
        </a:graphic>
      </p:graphicFrame>
      <p:sp>
        <p:nvSpPr>
          <p:cNvPr id="8" name="Başlık 1"/>
          <p:cNvSpPr txBox="1">
            <a:spLocks/>
          </p:cNvSpPr>
          <p:nvPr/>
        </p:nvSpPr>
        <p:spPr>
          <a:xfrm>
            <a:off x="175433" y="102038"/>
            <a:ext cx="8787813" cy="518650"/>
          </a:xfrm>
          <a:prstGeom prst="rect">
            <a:avLst/>
          </a:prstGeom>
          <a:solidFill>
            <a:srgbClr val="0070C0"/>
          </a:solidFill>
        </p:spPr>
        <p:txBody>
          <a:bodyPr vert="horz" lIns="91440" tIns="45720" rIns="91440" bIns="45720" rtlCol="0" anchor="ctr" anchorCtr="0">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SIFIR ATIK PROJESİ</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pic>
        <p:nvPicPr>
          <p:cNvPr id="14339" name="Picture 3"/>
          <p:cNvPicPr>
            <a:picLocks noChangeAspect="1" noChangeArrowheads="1"/>
          </p:cNvPicPr>
          <p:nvPr/>
        </p:nvPicPr>
        <p:blipFill>
          <a:blip r:embed="rId2" cstate="print"/>
          <a:srcRect/>
          <a:stretch>
            <a:fillRect/>
          </a:stretch>
        </p:blipFill>
        <p:spPr bwMode="auto">
          <a:xfrm>
            <a:off x="3923928" y="836712"/>
            <a:ext cx="4726673" cy="4524742"/>
          </a:xfrm>
          <a:prstGeom prst="rect">
            <a:avLst/>
          </a:prstGeom>
          <a:noFill/>
          <a:ln w="9525">
            <a:noFill/>
            <a:miter lim="800000"/>
            <a:headEnd/>
            <a:tailEnd/>
          </a:ln>
        </p:spPr>
      </p:pic>
      <p:sp>
        <p:nvSpPr>
          <p:cNvPr id="5" name="4 Dikdörtgen"/>
          <p:cNvSpPr/>
          <p:nvPr/>
        </p:nvSpPr>
        <p:spPr>
          <a:xfrm>
            <a:off x="251520" y="4149080"/>
            <a:ext cx="8208912" cy="2585323"/>
          </a:xfrm>
          <a:prstGeom prst="rect">
            <a:avLst/>
          </a:prstGeom>
        </p:spPr>
        <p:txBody>
          <a:bodyPr wrap="square">
            <a:spAutoFit/>
          </a:bodyPr>
          <a:lstStyle/>
          <a:p>
            <a:pPr fontAlgn="base"/>
            <a:r>
              <a:rPr lang="tr-TR" b="1" dirty="0" smtClean="0">
                <a:solidFill>
                  <a:srgbClr val="FF0000"/>
                </a:solidFill>
                <a:latin typeface="Times New Roman" pitchFamily="18" charset="0"/>
                <a:cs typeface="Times New Roman" pitchFamily="18" charset="0"/>
              </a:rPr>
              <a:t>2018-2023 </a:t>
            </a:r>
            <a:r>
              <a:rPr lang="tr-TR" b="1" dirty="0" smtClean="0">
                <a:solidFill>
                  <a:srgbClr val="FF0000"/>
                </a:solidFill>
                <a:latin typeface="Times New Roman" pitchFamily="18" charset="0"/>
                <a:cs typeface="Times New Roman" pitchFamily="18" charset="0"/>
              </a:rPr>
              <a:t>döneminde aşamalı olarak;</a:t>
            </a:r>
          </a:p>
          <a:p>
            <a:pPr fontAlgn="base">
              <a:buFont typeface="Arial" pitchFamily="34" charset="0"/>
              <a:buChar char="•"/>
            </a:pPr>
            <a:r>
              <a:rPr lang="tr-TR" dirty="0" smtClean="0">
                <a:latin typeface="Times New Roman" pitchFamily="18" charset="0"/>
                <a:cs typeface="Times New Roman" pitchFamily="18" charset="0"/>
              </a:rPr>
              <a:t>Kamu </a:t>
            </a:r>
            <a:r>
              <a:rPr lang="tr-TR" dirty="0" smtClean="0">
                <a:latin typeface="Times New Roman" pitchFamily="18" charset="0"/>
                <a:cs typeface="Times New Roman" pitchFamily="18" charset="0"/>
              </a:rPr>
              <a:t>kurumlarında</a:t>
            </a:r>
          </a:p>
          <a:p>
            <a:pPr fontAlgn="base">
              <a:buFont typeface="Arial" pitchFamily="34" charset="0"/>
              <a:buChar char="•"/>
            </a:pPr>
            <a:r>
              <a:rPr lang="tr-TR" dirty="0" smtClean="0">
                <a:latin typeface="Times New Roman" pitchFamily="18" charset="0"/>
                <a:cs typeface="Times New Roman" pitchFamily="18" charset="0"/>
              </a:rPr>
              <a:t>Terminallerde</a:t>
            </a:r>
          </a:p>
          <a:p>
            <a:pPr fontAlgn="base">
              <a:buFont typeface="Arial" pitchFamily="34" charset="0"/>
              <a:buChar char="•"/>
            </a:pPr>
            <a:r>
              <a:rPr lang="tr-TR" dirty="0" smtClean="0">
                <a:latin typeface="Times New Roman" pitchFamily="18" charset="0"/>
                <a:cs typeface="Times New Roman" pitchFamily="18" charset="0"/>
              </a:rPr>
              <a:t>Eğitim Kurumlarında </a:t>
            </a:r>
          </a:p>
          <a:p>
            <a:pPr fontAlgn="base">
              <a:buFont typeface="Arial" pitchFamily="34" charset="0"/>
              <a:buChar char="•"/>
            </a:pPr>
            <a:r>
              <a:rPr lang="tr-TR" dirty="0" smtClean="0">
                <a:latin typeface="Times New Roman" pitchFamily="18" charset="0"/>
                <a:cs typeface="Times New Roman" pitchFamily="18" charset="0"/>
              </a:rPr>
              <a:t>Alışveriş </a:t>
            </a:r>
            <a:r>
              <a:rPr lang="tr-TR" dirty="0" smtClean="0">
                <a:latin typeface="Times New Roman" pitchFamily="18" charset="0"/>
                <a:cs typeface="Times New Roman" pitchFamily="18" charset="0"/>
              </a:rPr>
              <a:t>Merkezlerinde,</a:t>
            </a:r>
          </a:p>
          <a:p>
            <a:pPr fontAlgn="base">
              <a:buFont typeface="Arial" pitchFamily="34" charset="0"/>
              <a:buChar char="•"/>
            </a:pPr>
            <a:r>
              <a:rPr lang="tr-TR" dirty="0" smtClean="0">
                <a:latin typeface="Times New Roman" pitchFamily="18" charset="0"/>
                <a:cs typeface="Times New Roman" pitchFamily="18" charset="0"/>
              </a:rPr>
              <a:t>Hastanelerde</a:t>
            </a:r>
          </a:p>
          <a:p>
            <a:pPr fontAlgn="base">
              <a:buFont typeface="Arial" pitchFamily="34" charset="0"/>
              <a:buChar char="•"/>
            </a:pPr>
            <a:r>
              <a:rPr lang="tr-TR" dirty="0" smtClean="0">
                <a:latin typeface="Times New Roman" pitchFamily="18" charset="0"/>
                <a:cs typeface="Times New Roman" pitchFamily="18" charset="0"/>
              </a:rPr>
              <a:t>Konaklama tesislerinde</a:t>
            </a:r>
          </a:p>
          <a:p>
            <a:pPr fontAlgn="base">
              <a:buFont typeface="Arial" pitchFamily="34" charset="0"/>
              <a:buChar char="•"/>
            </a:pPr>
            <a:r>
              <a:rPr lang="tr-TR" dirty="0" smtClean="0">
                <a:latin typeface="Times New Roman" pitchFamily="18" charset="0"/>
                <a:cs typeface="Times New Roman" pitchFamily="18" charset="0"/>
              </a:rPr>
              <a:t>Büyük iş yerlerinde </a:t>
            </a:r>
          </a:p>
          <a:p>
            <a:pPr fontAlgn="base">
              <a:buFont typeface="Arial" pitchFamily="34" charset="0"/>
              <a:buChar char="•"/>
            </a:pPr>
            <a:r>
              <a:rPr lang="tr-TR" dirty="0" smtClean="0">
                <a:latin typeface="Times New Roman" pitchFamily="18" charset="0"/>
                <a:cs typeface="Times New Roman" pitchFamily="18" charset="0"/>
              </a:rPr>
              <a:t>Evlerde olmak üzere  tüm ülke genelinde uygulanması hedeflenmektedir</a:t>
            </a:r>
          </a:p>
        </p:txBody>
      </p:sp>
    </p:spTree>
    <p:extLst>
      <p:ext uri="{BB962C8B-B14F-4D97-AF65-F5344CB8AC3E}">
        <p14:creationId xmlns="" xmlns:p14="http://schemas.microsoft.com/office/powerpoint/2010/main" val="13249145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6" name="Başlık 1"/>
          <p:cNvSpPr>
            <a:spLocks noGrp="1"/>
          </p:cNvSpPr>
          <p:nvPr>
            <p:ph type="title"/>
          </p:nvPr>
        </p:nvSpPr>
        <p:spPr>
          <a:xfrm>
            <a:off x="457200" y="274638"/>
            <a:ext cx="8229600" cy="634082"/>
          </a:xfrm>
        </p:spPr>
        <p:txBody>
          <a:bodyPr>
            <a:normAutofit fontScale="90000"/>
          </a:bodyPr>
          <a:lstStyle/>
          <a:p>
            <a:pPr eaLnBrk="1" fontAlgn="auto" hangingPunct="1">
              <a:spcAft>
                <a:spcPts val="0"/>
              </a:spcAft>
              <a:defRPr/>
            </a:pPr>
            <a:r>
              <a:rPr lang="tr-TR" b="1" dirty="0" smtClean="0">
                <a:solidFill>
                  <a:srgbClr val="0000CC"/>
                </a:solidFill>
              </a:rPr>
              <a:t>Sıfır Atık Yönetim Sistemi</a:t>
            </a:r>
          </a:p>
        </p:txBody>
      </p:sp>
      <p:pic>
        <p:nvPicPr>
          <p:cNvPr id="1026" name="Picture 2"/>
          <p:cNvPicPr>
            <a:picLocks noChangeAspect="1" noChangeArrowheads="1"/>
          </p:cNvPicPr>
          <p:nvPr/>
        </p:nvPicPr>
        <p:blipFill>
          <a:blip r:embed="rId3" cstate="print"/>
          <a:srcRect/>
          <a:stretch>
            <a:fillRect/>
          </a:stretch>
        </p:blipFill>
        <p:spPr bwMode="auto">
          <a:xfrm>
            <a:off x="216024" y="1124744"/>
            <a:ext cx="8820472" cy="5184576"/>
          </a:xfrm>
          <a:prstGeom prst="rect">
            <a:avLst/>
          </a:prstGeom>
          <a:noFill/>
          <a:ln w="9525">
            <a:noFill/>
            <a:miter lim="800000"/>
            <a:headEnd/>
            <a:tailEnd/>
          </a:ln>
        </p:spPr>
      </p:pic>
    </p:spTree>
    <p:extLst>
      <p:ext uri="{BB962C8B-B14F-4D97-AF65-F5344CB8AC3E}">
        <p14:creationId xmlns="" xmlns:p14="http://schemas.microsoft.com/office/powerpoint/2010/main" val="416290675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şlık 1"/>
          <p:cNvSpPr txBox="1">
            <a:spLocks/>
          </p:cNvSpPr>
          <p:nvPr/>
        </p:nvSpPr>
        <p:spPr>
          <a:xfrm>
            <a:off x="175433" y="102038"/>
            <a:ext cx="8787813" cy="864216"/>
          </a:xfrm>
          <a:prstGeom prst="rect">
            <a:avLst/>
          </a:prstGeom>
          <a:solidFill>
            <a:srgbClr val="0070C0"/>
          </a:solidFill>
        </p:spPr>
        <p:txBody>
          <a:bodyPr vert="horz" lIns="91440" tIns="45720" rIns="91440" bIns="45720" rtlCol="0" anchor="ctr" anchorCtr="0">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200"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SIFIR ATIK PROJESİ</a:t>
            </a:r>
            <a:endParaRPr kumimoji="0" lang="tr-TR" sz="3200"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graphicFrame>
        <p:nvGraphicFramePr>
          <p:cNvPr id="8" name="Tablo 7"/>
          <p:cNvGraphicFramePr>
            <a:graphicFrameLocks noGrp="1"/>
          </p:cNvGraphicFramePr>
          <p:nvPr>
            <p:extLst>
              <p:ext uri="{D42A27DB-BD31-4B8C-83A1-F6EECF244321}">
                <p14:modId xmlns="" xmlns:p14="http://schemas.microsoft.com/office/powerpoint/2010/main" val="3837334378"/>
              </p:ext>
            </p:extLst>
          </p:nvPr>
        </p:nvGraphicFramePr>
        <p:xfrm>
          <a:off x="322729" y="1102658"/>
          <a:ext cx="8451800" cy="762000"/>
        </p:xfrm>
        <a:graphic>
          <a:graphicData uri="http://schemas.openxmlformats.org/drawingml/2006/table">
            <a:tbl>
              <a:tblPr firstRow="1" bandRow="1">
                <a:tableStyleId>{5DA37D80-6434-44D0-A028-1B22A696006F}</a:tableStyleId>
              </a:tblPr>
              <a:tblGrid>
                <a:gridCol w="8451800">
                  <a:extLst>
                    <a:ext uri="{9D8B030D-6E8A-4147-A177-3AD203B41FA5}">
                      <a16:colId xmlns="" xmlns:a16="http://schemas.microsoft.com/office/drawing/2014/main" val="20000"/>
                    </a:ext>
                  </a:extLst>
                </a:gridCol>
              </a:tblGrid>
              <a:tr h="650273">
                <a:tc>
                  <a:txBody>
                    <a:bodyPr/>
                    <a:lstStyle/>
                    <a:p>
                      <a:pPr algn="just" fontAlgn="base"/>
                      <a:r>
                        <a:rPr lang="tr-TR" sz="2200" b="0" dirty="0" smtClean="0">
                          <a:latin typeface="Times New Roman" pitchFamily="18" charset="0"/>
                          <a:cs typeface="Times New Roman" pitchFamily="18" charset="0"/>
                        </a:rPr>
                        <a:t>Sıfır Atık Projesinin 2018-2023 dönemini içeren Eylem Planı çerçevesinde aşamalı olarak hayata geçirilmesi planlanmaktadır.</a:t>
                      </a:r>
                    </a:p>
                  </a:txBody>
                  <a:tcPr anchor="ctr"/>
                </a:tc>
                <a:extLst>
                  <a:ext uri="{0D108BD9-81ED-4DB2-BD59-A6C34878D82A}">
                    <a16:rowId xmlns="" xmlns:a16="http://schemas.microsoft.com/office/drawing/2014/main" val="10000"/>
                  </a:ext>
                </a:extLst>
              </a:tr>
            </a:tbl>
          </a:graphicData>
        </a:graphic>
      </p:graphicFrame>
      <p:graphicFrame>
        <p:nvGraphicFramePr>
          <p:cNvPr id="9" name="Tablo 8"/>
          <p:cNvGraphicFramePr>
            <a:graphicFrameLocks noGrp="1"/>
          </p:cNvGraphicFramePr>
          <p:nvPr>
            <p:extLst>
              <p:ext uri="{D42A27DB-BD31-4B8C-83A1-F6EECF244321}">
                <p14:modId xmlns="" xmlns:p14="http://schemas.microsoft.com/office/powerpoint/2010/main" val="2212973159"/>
              </p:ext>
            </p:extLst>
          </p:nvPr>
        </p:nvGraphicFramePr>
        <p:xfrm>
          <a:off x="1579049" y="2132856"/>
          <a:ext cx="5980580" cy="4200281"/>
        </p:xfrm>
        <a:graphic>
          <a:graphicData uri="http://schemas.openxmlformats.org/drawingml/2006/table">
            <a:tbl>
              <a:tblPr firstRow="1" bandRow="1">
                <a:tableStyleId>{5DA37D80-6434-44D0-A028-1B22A696006F}</a:tableStyleId>
              </a:tblPr>
              <a:tblGrid>
                <a:gridCol w="5980580">
                  <a:extLst>
                    <a:ext uri="{9D8B030D-6E8A-4147-A177-3AD203B41FA5}">
                      <a16:colId xmlns="" xmlns:a16="http://schemas.microsoft.com/office/drawing/2014/main" val="20000"/>
                    </a:ext>
                  </a:extLst>
                </a:gridCol>
              </a:tblGrid>
              <a:tr h="4200281">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tr-TR" sz="2200" b="0" kern="1200" dirty="0" smtClean="0">
                          <a:solidFill>
                            <a:schemeClr val="tx1"/>
                          </a:solidFill>
                          <a:latin typeface="Times New Roman" pitchFamily="18" charset="0"/>
                          <a:ea typeface="+mn-ea"/>
                          <a:cs typeface="Times New Roman" pitchFamily="18" charset="0"/>
                        </a:rPr>
                        <a:t>2018 yılı itibariyle aşamalı olarak;</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Kamu kurumlarında</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Terminallerde</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Eğitim Kurumlarında </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Alışveriş Merkezlerinde </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Hastanelerde</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Konaklama tesislerinde</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Büyük iş yerlerinde </a:t>
                      </a:r>
                    </a:p>
                    <a:p>
                      <a:pPr algn="l" fontAlgn="base">
                        <a:buFont typeface="Arial" pitchFamily="34" charset="0"/>
                        <a:buChar char="•"/>
                      </a:pPr>
                      <a:r>
                        <a:rPr lang="tr-TR" sz="2200" b="0" kern="1200" baseline="0" dirty="0" smtClean="0">
                          <a:solidFill>
                            <a:schemeClr val="tx1"/>
                          </a:solidFill>
                          <a:effectLst/>
                          <a:latin typeface="Times New Roman" pitchFamily="18" charset="0"/>
                          <a:ea typeface="+mn-ea"/>
                          <a:cs typeface="Times New Roman" pitchFamily="18" charset="0"/>
                        </a:rPr>
                        <a:t>Evlerde olmak üzere  tüm ülke genelinde </a:t>
                      </a:r>
                      <a:r>
                        <a:rPr lang="tr-TR" sz="2200" b="0" kern="1200" dirty="0" smtClean="0">
                          <a:solidFill>
                            <a:schemeClr val="tx1"/>
                          </a:solidFill>
                          <a:latin typeface="Times New Roman" pitchFamily="18" charset="0"/>
                          <a:ea typeface="+mn-ea"/>
                          <a:cs typeface="Times New Roman" pitchFamily="18" charset="0"/>
                        </a:rPr>
                        <a:t>uygulanması hedeflenmektedir. </a:t>
                      </a:r>
                      <a:r>
                        <a:rPr lang="tr-TR" sz="2200" b="0" u="sng" kern="1200" baseline="0" dirty="0" smtClean="0">
                          <a:solidFill>
                            <a:schemeClr val="tx1"/>
                          </a:solidFill>
                          <a:effectLst/>
                          <a:latin typeface="Times New Roman" pitchFamily="18" charset="0"/>
                          <a:ea typeface="+mn-ea"/>
                          <a:cs typeface="Times New Roman" pitchFamily="18" charset="0"/>
                        </a:rPr>
                        <a:t> </a:t>
                      </a:r>
                    </a:p>
                  </a:txBody>
                  <a:tcPr anchor="ctr"/>
                </a:tc>
                <a:extLst>
                  <a:ext uri="{0D108BD9-81ED-4DB2-BD59-A6C34878D82A}">
                    <a16:rowId xmlns="" xmlns:a16="http://schemas.microsoft.com/office/drawing/2014/main" val="10000"/>
                  </a:ext>
                </a:extLst>
              </a:tr>
            </a:tbl>
          </a:graphicData>
        </a:graphic>
      </p:graphicFrame>
    </p:spTree>
    <p:extLst>
      <p:ext uri="{BB962C8B-B14F-4D97-AF65-F5344CB8AC3E}">
        <p14:creationId xmlns="" xmlns:p14="http://schemas.microsoft.com/office/powerpoint/2010/main" val="24088860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590</TotalTime>
  <Words>1444</Words>
  <Application>Microsoft Office PowerPoint</Application>
  <PresentationFormat>Ekran Gösterisi (4:3)</PresentationFormat>
  <Paragraphs>311</Paragraphs>
  <Slides>46</Slides>
  <Notes>8</Notes>
  <HiddenSlides>0</HiddenSlides>
  <MMClips>0</MMClips>
  <ScaleCrop>false</ScaleCrop>
  <HeadingPairs>
    <vt:vector size="4" baseType="variant">
      <vt:variant>
        <vt:lpstr>Tema</vt:lpstr>
      </vt:variant>
      <vt:variant>
        <vt:i4>1</vt:i4>
      </vt:variant>
      <vt:variant>
        <vt:lpstr>Slayt Başlıkları</vt:lpstr>
      </vt:variant>
      <vt:variant>
        <vt:i4>46</vt:i4>
      </vt:variant>
    </vt:vector>
  </HeadingPairs>
  <TitlesOfParts>
    <vt:vector size="47" baseType="lpstr">
      <vt:lpstr>Ofis Teması</vt:lpstr>
      <vt:lpstr>Slayt 1</vt:lpstr>
      <vt:lpstr>Slayt 2</vt:lpstr>
      <vt:lpstr>Atık Yönetimi Hiyerarşisi</vt:lpstr>
      <vt:lpstr>Slayt 4</vt:lpstr>
      <vt:lpstr>Slayt 5</vt:lpstr>
      <vt:lpstr>Slayt 6</vt:lpstr>
      <vt:lpstr>Slayt 7</vt:lpstr>
      <vt:lpstr>Sıfır Atık Yönetim Sistemi</vt:lpstr>
      <vt:lpstr>Slayt 9</vt:lpstr>
      <vt:lpstr>Slayt 10</vt:lpstr>
      <vt:lpstr>  MEVCUT DURUMUN BELİRLENMESİ  </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METAL GERİ DÖNÜŞÜMÜ</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dc:creator>
  <cp:lastModifiedBy>user</cp:lastModifiedBy>
  <cp:revision>37</cp:revision>
  <dcterms:created xsi:type="dcterms:W3CDTF">2018-12-05T19:43:40Z</dcterms:created>
  <dcterms:modified xsi:type="dcterms:W3CDTF">2018-12-13T03:34:12Z</dcterms:modified>
</cp:coreProperties>
</file>